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65" r:id="rId7"/>
    <p:sldId id="264" r:id="rId8"/>
    <p:sldId id="267" r:id="rId9"/>
    <p:sldId id="270" r:id="rId10"/>
    <p:sldId id="272" r:id="rId11"/>
    <p:sldId id="273" r:id="rId12"/>
    <p:sldId id="276" r:id="rId13"/>
    <p:sldId id="280" r:id="rId14"/>
    <p:sldId id="279" r:id="rId1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0000"/>
    <a:srgbClr val="FC0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479"/>
            <a:ext cx="9144000" cy="238784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410"/>
            <a:ext cx="9144000" cy="16559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63"/>
            <a:ext cx="10515600" cy="58124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914"/>
            <a:ext cx="10515600" cy="285303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937"/>
            <a:ext cx="10515600" cy="150034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813"/>
            <a:ext cx="5181600" cy="43517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813"/>
            <a:ext cx="5181600" cy="43517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63"/>
            <a:ext cx="10515600" cy="13257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622"/>
            <a:ext cx="4873574" cy="823997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835" indent="0">
              <a:buNone/>
              <a:defRPr sz="1800"/>
            </a:lvl7pPr>
            <a:lvl8pPr marL="3201035" indent="0">
              <a:buNone/>
              <a:defRPr sz="1800"/>
            </a:lvl8pPr>
            <a:lvl9pPr marL="3658235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654"/>
            <a:ext cx="4873574" cy="35246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622"/>
            <a:ext cx="4897576" cy="823997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835" indent="0">
              <a:buNone/>
              <a:defRPr sz="1800"/>
            </a:lvl7pPr>
            <a:lvl8pPr marL="3201035" indent="0">
              <a:buNone/>
              <a:defRPr sz="1800"/>
            </a:lvl8pPr>
            <a:lvl9pPr marL="3658235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654"/>
            <a:ext cx="4897576" cy="35246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47"/>
            <a:ext cx="4165349" cy="160036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48"/>
            <a:ext cx="6172200" cy="54044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612"/>
            <a:ext cx="4165349" cy="381198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63"/>
            <a:ext cx="2628900" cy="58124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63"/>
            <a:ext cx="7734300" cy="58124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63"/>
            <a:ext cx="10515600" cy="1325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813"/>
            <a:ext cx="10515600" cy="4351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7006"/>
            <a:ext cx="2743200" cy="365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7006"/>
            <a:ext cx="4114800" cy="365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7006"/>
            <a:ext cx="2743200" cy="365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9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标题-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" y="-14605"/>
            <a:ext cx="12242800" cy="6886575"/>
          </a:xfrm>
          <a:prstGeom prst="rect">
            <a:avLst/>
          </a:prstGeom>
        </p:spPr>
      </p:pic>
      <p:pic>
        <p:nvPicPr>
          <p:cNvPr id="8" name="图片 7" descr="资源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3940" y="1144270"/>
            <a:ext cx="127000" cy="3634740"/>
          </a:xfrm>
          <a:prstGeom prst="rect">
            <a:avLst/>
          </a:prstGeom>
        </p:spPr>
      </p:pic>
      <p:pic>
        <p:nvPicPr>
          <p:cNvPr id="6" name="图片 5" descr="资源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284345" y="1064895"/>
            <a:ext cx="3622675" cy="4486910"/>
          </a:xfrm>
          <a:prstGeom prst="rect">
            <a:avLst/>
          </a:prstGeom>
        </p:spPr>
      </p:pic>
      <p:pic>
        <p:nvPicPr>
          <p:cNvPr id="9" name="图片 8" descr="资源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" y="1144270"/>
            <a:ext cx="127000" cy="36347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资源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740" y="4431030"/>
            <a:ext cx="6604635" cy="768350"/>
          </a:xfrm>
          <a:prstGeom prst="rect">
            <a:avLst/>
          </a:prstGeom>
        </p:spPr>
      </p:pic>
      <p:pic>
        <p:nvPicPr>
          <p:cNvPr id="8" name="图片 7" descr="资源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60" y="309245"/>
            <a:ext cx="1658620" cy="6254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011680" y="309245"/>
            <a:ext cx="9534525" cy="762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C00000"/>
              </a:gs>
            </a:gsLst>
            <a:lin ang="114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011680" y="1739265"/>
            <a:ext cx="10309860" cy="927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70000"/>
              </a:lnSpc>
            </a:pPr>
            <a:r>
              <a:rPr lang="zh-CN" altLang="en-US" sz="1600"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</a:rPr>
              <a:t>布局MCN是广电媒体“存量改革”的重要尝试</a:t>
            </a:r>
          </a:p>
          <a:p>
            <a:pPr algn="l">
              <a:lnSpc>
                <a:spcPct val="170000"/>
              </a:lnSpc>
            </a:pPr>
            <a:r>
              <a:rPr lang="zh-CN" altLang="en-US" sz="1600"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</a:rPr>
              <a:t>可以直接调动和激发人的改革动力，进而盘活广电系转型活力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11680" y="470535"/>
            <a:ext cx="4997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rgbClr val="C00000"/>
                </a:solidFill>
                <a:latin typeface="Microsoft YaHei Medium" charset="0"/>
                <a:ea typeface="Microsoft YaHei Medium" charset="0"/>
              </a:rPr>
              <a:t>成效和反响</a:t>
            </a:r>
            <a:r>
              <a:rPr lang="zh-CN" altLang="en-US" b="1">
                <a:solidFill>
                  <a:srgbClr val="C00000"/>
                </a:solidFill>
                <a:latin typeface="Microsoft YaHei Medium" charset="0"/>
                <a:ea typeface="Microsoft YaHei Medium" charset="0"/>
                <a:sym typeface="+mn-ea"/>
              </a:rPr>
              <a:t> </a:t>
            </a:r>
            <a:r>
              <a:rPr lang="zh-CN" b="1">
                <a:solidFill>
                  <a:srgbClr val="C00000"/>
                </a:solidFill>
                <a:latin typeface="Microsoft YaHei Medium" charset="0"/>
                <a:ea typeface="Microsoft YaHei Medium" charset="0"/>
                <a:sym typeface="+mn-ea"/>
              </a:rPr>
              <a:t>—— </a:t>
            </a:r>
            <a:r>
              <a:rPr lang="zh-CN" altLang="en-US" b="1">
                <a:solidFill>
                  <a:srgbClr val="C00000"/>
                </a:solidFill>
                <a:latin typeface="Microsoft YaHei Regular" panose="020B0503020204020204" charset="-122"/>
                <a:ea typeface="Microsoft YaHei Regular" panose="020B0503020204020204" charset="-122"/>
                <a:sym typeface="+mn-ea"/>
              </a:rPr>
              <a:t>探索了广电MCN模式的新路径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981200" y="3607435"/>
            <a:ext cx="985202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70000"/>
              </a:lnSpc>
            </a:pPr>
            <a:r>
              <a:rPr lang="zh-CN" altLang="en-US" sz="1400">
                <a:solidFill>
                  <a:srgbClr val="950000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</a:rPr>
              <a:t>体制内MCN对于城市宣传和政务合作的需求比市场MCN更具天然敏感性，更加注重与地方政府职能部门密切接触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981200" y="4535805"/>
            <a:ext cx="73406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7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  <a:sym typeface="+mn-ea"/>
              </a:rPr>
              <a:t>通过：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703020204020201" charset="-122"/>
              <a:ea typeface="微软雅黑" panose="020B0703020204020201" charset="-122"/>
              <a:cs typeface="微软雅黑" panose="020B07030202040202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478645" y="4535805"/>
            <a:ext cx="202946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7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</a:rPr>
              <a:t>的方式完成闭环运营。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" y="309245"/>
            <a:ext cx="1658620" cy="6254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011680" y="309245"/>
            <a:ext cx="9534525" cy="762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C00000"/>
              </a:gs>
            </a:gsLst>
            <a:lin ang="114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011680" y="470535"/>
            <a:ext cx="4997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rgbClr val="C00000"/>
                </a:solidFill>
                <a:latin typeface="Microsoft YaHei Medium" charset="0"/>
                <a:ea typeface="Microsoft YaHei Medium" charset="0"/>
              </a:rPr>
              <a:t>成效和反响</a:t>
            </a:r>
            <a:r>
              <a:rPr lang="zh-CN" altLang="en-US" b="1">
                <a:solidFill>
                  <a:srgbClr val="C00000"/>
                </a:solidFill>
                <a:latin typeface="Microsoft YaHei Medium" charset="0"/>
                <a:ea typeface="Microsoft YaHei Medium" charset="0"/>
                <a:sym typeface="+mn-ea"/>
              </a:rPr>
              <a:t> </a:t>
            </a:r>
            <a:r>
              <a:rPr lang="zh-CN" b="1">
                <a:solidFill>
                  <a:srgbClr val="C00000"/>
                </a:solidFill>
                <a:latin typeface="Microsoft YaHei Medium" charset="0"/>
                <a:ea typeface="Microsoft YaHei Medium" charset="0"/>
                <a:sym typeface="+mn-ea"/>
              </a:rPr>
              <a:t>—— </a:t>
            </a:r>
            <a:r>
              <a:rPr lang="zh-CN" altLang="en-US" b="1">
                <a:solidFill>
                  <a:srgbClr val="C00000"/>
                </a:solidFill>
                <a:latin typeface="Microsoft YaHei Regular" panose="020B0503020204020204" charset="-122"/>
                <a:ea typeface="Microsoft YaHei Regular" panose="020B0503020204020204" charset="-122"/>
                <a:sym typeface="+mn-ea"/>
              </a:rPr>
              <a:t>探索了广电MCN模式的新路径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861935" y="1221105"/>
            <a:ext cx="3853180" cy="1345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1600"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</a:rPr>
              <a:t>2020年疫情造成交通阻断、商场闭门、物流不畅，市民宅家，锡城果农菜农焦虑难安，如何帮助农民挺过难关？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861935" y="3961130"/>
            <a:ext cx="344233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Bold" panose="020B0703020204020201" charset="-122"/>
                <a:ea typeface="Microsoft YaHei Bold" panose="020B0703020204020201" charset="-122"/>
                <a:cs typeface="微软雅黑" panose="020B0703020204020201" charset="-122"/>
                <a:sym typeface="+mn-ea"/>
              </a:rPr>
              <a:t>一方面，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  <a:sym typeface="+mn-ea"/>
              </a:rPr>
              <a:t>广开渠道，联系无锡博报，淘最无锡以及新华社客户端和荔枝网等多媒体，全方位积极宣传无锡助农举措。</a:t>
            </a:r>
          </a:p>
          <a:p>
            <a:pPr>
              <a:lnSpc>
                <a:spcPct val="150000"/>
              </a:lnSpc>
            </a:pP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703020204020201" charset="-122"/>
              <a:ea typeface="微软雅黑" panose="020B0703020204020201" charset="-122"/>
              <a:cs typeface="微软雅黑" panose="020B07030202040202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Bold" panose="020B0703020204020201" charset="-122"/>
                <a:ea typeface="Microsoft YaHei Bold" panose="020B0703020204020201" charset="-122"/>
                <a:cs typeface="微软雅黑" panose="020B0703020204020201" charset="-122"/>
                <a:sym typeface="+mn-ea"/>
              </a:rPr>
              <a:t>另一方面，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  <a:sym typeface="+mn-ea"/>
              </a:rPr>
              <a:t>积极和市农业农村局沟通对接，尝试“直播带货”公益助农。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67360" y="1436370"/>
            <a:ext cx="7113905" cy="4277360"/>
            <a:chOff x="353" y="2179"/>
            <a:chExt cx="12919" cy="7502"/>
          </a:xfrm>
        </p:grpSpPr>
        <p:pic>
          <p:nvPicPr>
            <p:cNvPr id="2" name="图片 -2147482624" descr="158287482718_thumb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" y="2179"/>
              <a:ext cx="4216" cy="750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" name="图片 6" descr="841598867137_.pic_hd"/>
            <p:cNvPicPr>
              <a:picLocks noChangeAspect="1"/>
            </p:cNvPicPr>
            <p:nvPr/>
          </p:nvPicPr>
          <p:blipFill>
            <a:blip r:embed="rId4"/>
            <a:srcRect l="12152" r="12152"/>
            <a:stretch>
              <a:fillRect/>
            </a:stretch>
          </p:blipFill>
          <p:spPr>
            <a:xfrm>
              <a:off x="4758" y="2183"/>
              <a:ext cx="8515" cy="74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未标题-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" y="-14605"/>
            <a:ext cx="12242800" cy="68865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417060" y="997585"/>
            <a:ext cx="335788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5000">
                <a:solidFill>
                  <a:schemeClr val="bg1"/>
                </a:solidFill>
                <a:latin typeface="Microsoft YaHei Bold" panose="020B0703020204020201" charset="-122"/>
                <a:ea typeface="Microsoft YaHei Bold" panose="020B0703020204020201" charset="-122"/>
              </a:rPr>
              <a:t>规划与思考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99610" y="2110740"/>
            <a:ext cx="3131820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10000"/>
              </a:lnSpc>
            </a:pPr>
            <a:r>
              <a:rPr lang="zh-CN" altLang="en-US" sz="1600">
                <a:solidFill>
                  <a:schemeClr val="bg1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</a:rPr>
              <a:t>广电 MCN 的发展更多的是一种</a:t>
            </a:r>
          </a:p>
        </p:txBody>
      </p:sp>
      <p:pic>
        <p:nvPicPr>
          <p:cNvPr id="9" name="图片 8" descr="资源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845435" y="4396105"/>
            <a:ext cx="127000" cy="3634740"/>
          </a:xfrm>
          <a:prstGeom prst="rect">
            <a:avLst/>
          </a:prstGeom>
        </p:spPr>
      </p:pic>
      <p:pic>
        <p:nvPicPr>
          <p:cNvPr id="5" name="图片 4" descr="资源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465" y="2979420"/>
            <a:ext cx="2472055" cy="532130"/>
          </a:xfrm>
          <a:prstGeom prst="rect">
            <a:avLst/>
          </a:prstGeom>
        </p:spPr>
      </p:pic>
      <p:pic>
        <p:nvPicPr>
          <p:cNvPr id="6" name="图片 5" descr="资源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3040" y="4772025"/>
            <a:ext cx="1623060" cy="544195"/>
          </a:xfrm>
          <a:prstGeom prst="rect">
            <a:avLst/>
          </a:prstGeom>
        </p:spPr>
      </p:pic>
      <p:pic>
        <p:nvPicPr>
          <p:cNvPr id="11" name="图片 10" descr="资源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250" y="4772025"/>
            <a:ext cx="1628775" cy="54419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759835" y="3867150"/>
            <a:ext cx="4611370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10000"/>
              </a:lnSpc>
            </a:pPr>
            <a:r>
              <a:rPr lang="zh-CN" altLang="en-US" sz="1600">
                <a:solidFill>
                  <a:schemeClr val="bg1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  <a:sym typeface="+mn-ea"/>
              </a:rPr>
              <a:t>助农、助商类的直播带货都是在发挥主流媒体的</a:t>
            </a:r>
            <a:endParaRPr lang="zh-CN" altLang="en-US" sz="1600">
              <a:solidFill>
                <a:schemeClr val="bg1"/>
              </a:solidFill>
              <a:latin typeface="Microsoft YaHei Bold" panose="020B0703020204020201" charset="-122"/>
              <a:ea typeface="Microsoft YaHei Bold" panose="020B0703020204020201" charset="-122"/>
              <a:cs typeface="Microsoft YaHei Bold" panose="020B07030202040202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55005" y="4474845"/>
            <a:ext cx="621030" cy="866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10000"/>
              </a:lnSpc>
            </a:pPr>
            <a:r>
              <a:rPr lang="en-US" altLang="zh-CN" sz="2400">
                <a:solidFill>
                  <a:schemeClr val="bg1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  <a:sym typeface="+mn-ea"/>
              </a:rPr>
              <a:t>&amp;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未标题-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" y="-14605"/>
            <a:ext cx="12242800" cy="6886575"/>
          </a:xfrm>
          <a:prstGeom prst="rect">
            <a:avLst/>
          </a:prstGeom>
        </p:spPr>
      </p:pic>
      <p:pic>
        <p:nvPicPr>
          <p:cNvPr id="7" name="图片 6" descr="资源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135870" y="1104900"/>
            <a:ext cx="1524000" cy="18872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02665" y="1104900"/>
            <a:ext cx="335788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5000">
                <a:solidFill>
                  <a:schemeClr val="bg1"/>
                </a:solidFill>
                <a:latin typeface="Microsoft YaHei Bold" panose="020B0703020204020201" charset="-122"/>
                <a:ea typeface="Microsoft YaHei Bold" panose="020B0703020204020201" charset="-122"/>
              </a:rPr>
              <a:t>规划与思考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02665" y="3337560"/>
            <a:ext cx="650367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500">
                <a:solidFill>
                  <a:schemeClr val="bg1"/>
                </a:solidFill>
                <a:latin typeface="Microsoft YaHei Regular" charset="0"/>
                <a:ea typeface="Microsoft YaHei Bold" panose="020B0703020204020201" charset="-122"/>
                <a:cs typeface="Microsoft YaHei Regular" charset="0"/>
              </a:rPr>
              <a:t>一、继续对“网红”主播账号加强孵化和培育，发挥广电机构品牌内容优势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02665" y="3877310"/>
            <a:ext cx="773684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500">
                <a:solidFill>
                  <a:schemeClr val="bg1"/>
                </a:solidFill>
                <a:latin typeface="Microsoft YaHei Regular" charset="0"/>
                <a:ea typeface="Microsoft YaHei Bold" panose="020B0703020204020201" charset="-122"/>
                <a:cs typeface="Microsoft YaHei Regular" charset="0"/>
              </a:rPr>
              <a:t>二、拓展商业化变现手段的多元化，包括衍生品、IP授权、商业广告活动和直播带货等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02665" y="2043430"/>
            <a:ext cx="8203565" cy="1382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10000"/>
              </a:lnSpc>
            </a:pPr>
            <a:r>
              <a:rPr lang="zh-CN" altLang="en-US" sz="1400">
                <a:solidFill>
                  <a:schemeClr val="bg1"/>
                </a:solidFill>
                <a:latin typeface="Microsoft YaHei Regular" panose="020B0503020204020204" charset="-122"/>
                <a:ea typeface="微软雅黑" panose="020B0703020204020201" charset="-122"/>
                <a:cs typeface="Microsoft YaHei Regular" panose="020B0503020204020204" charset="-122"/>
              </a:rPr>
              <a:t>面对入局时间较晚、供应链运营缺乏经验、区域影响力局限、变现模式单一等诸多问题。</a:t>
            </a:r>
          </a:p>
          <a:p>
            <a:pPr>
              <a:lnSpc>
                <a:spcPct val="210000"/>
              </a:lnSpc>
            </a:pPr>
            <a:r>
              <a:rPr lang="zh-CN" altLang="en-US" sz="1400">
                <a:solidFill>
                  <a:schemeClr val="bg1"/>
                </a:solidFill>
                <a:latin typeface="Microsoft YaHei Regular" panose="020B0503020204020204" charset="-122"/>
                <a:ea typeface="微软雅黑" panose="020B0703020204020201" charset="-122"/>
                <a:cs typeface="Microsoft YaHei Regular" panose="020B0503020204020204" charset="-122"/>
              </a:rPr>
              <a:t>我们将： </a:t>
            </a:r>
            <a:endParaRPr lang="zh-CN" altLang="en-US" sz="1200">
              <a:solidFill>
                <a:schemeClr val="bg1"/>
              </a:solidFill>
              <a:latin typeface="Microsoft YaHei Regular" panose="020B0503020204020204" charset="-122"/>
              <a:ea typeface="微软雅黑" panose="020B0703020204020201" charset="-122"/>
              <a:cs typeface="Microsoft YaHei Regular" panose="020B0503020204020204" charset="-122"/>
            </a:endParaRPr>
          </a:p>
          <a:p>
            <a:pPr>
              <a:lnSpc>
                <a:spcPct val="210000"/>
              </a:lnSpc>
            </a:pPr>
            <a:endParaRPr lang="zh-CN" altLang="en-US" sz="1200">
              <a:solidFill>
                <a:schemeClr val="bg1"/>
              </a:solidFill>
              <a:latin typeface="Microsoft YaHei Regular" panose="020B0503020204020204" charset="-122"/>
              <a:ea typeface="微软雅黑" panose="020B0703020204020201" charset="-122"/>
              <a:cs typeface="Microsoft YaHei Regular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02665" y="4389755"/>
            <a:ext cx="786765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1500">
                <a:solidFill>
                  <a:schemeClr val="bg1"/>
                </a:solidFill>
                <a:latin typeface="Microsoft YaHei Regular" charset="0"/>
                <a:ea typeface="Microsoft YaHei Bold" panose="020B0703020204020201" charset="-122"/>
                <a:cs typeface="Microsoft YaHei Regular" charset="0"/>
              </a:rPr>
              <a:t>三、在体制机制上拓展新路，尝试和市场上优秀机构联手共建，引进相对成熟运营经验，</a:t>
            </a:r>
          </a:p>
          <a:p>
            <a:pPr algn="l">
              <a:lnSpc>
                <a:spcPct val="140000"/>
              </a:lnSpc>
            </a:pPr>
            <a:r>
              <a:rPr lang="zh-CN" altLang="en-US" sz="1500">
                <a:solidFill>
                  <a:schemeClr val="bg1"/>
                </a:solidFill>
                <a:latin typeface="Microsoft YaHei Regular" charset="0"/>
                <a:ea typeface="Microsoft YaHei Bold" panose="020B0703020204020201" charset="-122"/>
                <a:cs typeface="Microsoft YaHei Regular" charset="0"/>
              </a:rPr>
              <a:t>       打通商业价值链</a:t>
            </a:r>
          </a:p>
        </p:txBody>
      </p:sp>
      <p:pic>
        <p:nvPicPr>
          <p:cNvPr id="9" name="图片 8" descr="资源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845435" y="4396105"/>
            <a:ext cx="127000" cy="36347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未标题-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" y="-14605"/>
            <a:ext cx="12242800" cy="6886575"/>
          </a:xfrm>
          <a:prstGeom prst="rect">
            <a:avLst/>
          </a:prstGeom>
        </p:spPr>
      </p:pic>
      <p:pic>
        <p:nvPicPr>
          <p:cNvPr id="7" name="图片 6" descr="资源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57250" y="1384935"/>
            <a:ext cx="3399790" cy="4210050"/>
          </a:xfrm>
          <a:prstGeom prst="rect">
            <a:avLst/>
          </a:prstGeom>
        </p:spPr>
      </p:pic>
      <p:pic>
        <p:nvPicPr>
          <p:cNvPr id="11" name="图片 10" descr="资源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9576435" y="-649605"/>
            <a:ext cx="127000" cy="3634740"/>
          </a:xfrm>
          <a:prstGeom prst="rect">
            <a:avLst/>
          </a:prstGeom>
        </p:spPr>
      </p:pic>
      <p:pic>
        <p:nvPicPr>
          <p:cNvPr id="12" name="图片 11" descr="资源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2565" y="1384935"/>
            <a:ext cx="3236595" cy="9105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411598851442_.pic_h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905" y="1851025"/>
            <a:ext cx="3864610" cy="2569845"/>
          </a:xfrm>
          <a:prstGeom prst="rect">
            <a:avLst/>
          </a:prstGeom>
        </p:spPr>
      </p:pic>
      <p:pic>
        <p:nvPicPr>
          <p:cNvPr id="7" name="图片 6" descr="391598851438_.pic_h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2515" y="1672590"/>
            <a:ext cx="1827530" cy="27482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95265" y="1240790"/>
            <a:ext cx="6495415" cy="688975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lin ang="114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194425" y="4572635"/>
            <a:ext cx="5813425" cy="152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600"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</a:rPr>
              <a:t>无锡市商务局局长 汪行   梁溪区区长 许立新</a:t>
            </a:r>
          </a:p>
          <a:p>
            <a:pPr algn="l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</a:rPr>
              <a:t>走进直播间，同框出镜实力带货</a:t>
            </a:r>
          </a:p>
          <a:p>
            <a:pPr algn="l">
              <a:lnSpc>
                <a:spcPct val="130000"/>
              </a:lnSpc>
            </a:pP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703020204020201" charset="-122"/>
              <a:ea typeface="微软雅黑" panose="020B0703020204020201" charset="-122"/>
              <a:cs typeface="微软雅黑" panose="020B0703020204020201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</a:rPr>
              <a:t>这是“无锡消费促进季云启动”的现场，也是无锡广电新媒体中心</a:t>
            </a:r>
          </a:p>
          <a:p>
            <a:pPr algn="l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</a:rPr>
              <a:t>“锡有MCN”疫情之后复工复产的一次媒体策划行动</a:t>
            </a:r>
          </a:p>
        </p:txBody>
      </p:sp>
      <p:pic>
        <p:nvPicPr>
          <p:cNvPr id="4" name="图片 -2147482621" descr="index_158814572146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62610" y="1240790"/>
            <a:ext cx="5653405" cy="3180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6500495" y="1308735"/>
            <a:ext cx="30556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b="1">
                <a:solidFill>
                  <a:schemeClr val="bg1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  <a:sym typeface="+mn-ea"/>
              </a:rPr>
              <a:t>2020年4月30日</a:t>
            </a:r>
          </a:p>
        </p:txBody>
      </p:sp>
      <p:pic>
        <p:nvPicPr>
          <p:cNvPr id="8" name="图片 7" descr="资源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610" y="309245"/>
            <a:ext cx="1322070" cy="49847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011680" y="309245"/>
            <a:ext cx="10017125" cy="7874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C00000"/>
              </a:gs>
            </a:gsLst>
            <a:lin ang="114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011680" y="470535"/>
            <a:ext cx="18084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b="1">
                <a:solidFill>
                  <a:srgbClr val="C00000"/>
                </a:solidFill>
                <a:latin typeface="微软雅黑" panose="020B0703020204020201" charset="-122"/>
                <a:ea typeface="微软雅黑" panose="020B0703020204020201" charset="-122"/>
              </a:rPr>
              <a:t>疫情之后复工复产</a:t>
            </a:r>
          </a:p>
        </p:txBody>
      </p:sp>
      <p:pic>
        <p:nvPicPr>
          <p:cNvPr id="10" name="图片 9" descr="371598851432_.pic_h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610" y="4680585"/>
            <a:ext cx="2689225" cy="15125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08785" y="695960"/>
            <a:ext cx="877570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>
                <a:latin typeface="Heiti SC Light" charset="-122"/>
                <a:ea typeface="Heiti SC Light" charset="-122"/>
                <a:cs typeface="Heiti SC Light" charset="-122"/>
              </a:rPr>
              <a:t>在《2020中国融合媒体发展指导报告》中提出融合新形势</a:t>
            </a:r>
          </a:p>
          <a:p>
            <a:pPr algn="ctr">
              <a:lnSpc>
                <a:spcPct val="120000"/>
              </a:lnSpc>
            </a:pPr>
            <a:r>
              <a:rPr lang="zh-CN" altLang="en-US" b="1">
                <a:latin typeface="Heiti SC Medium" charset="-122"/>
                <a:ea typeface="Heiti SC Medium" charset="-122"/>
                <a:cs typeface="Heiti SC Light" charset="-122"/>
              </a:rPr>
              <a:t>APP+MCN  </a:t>
            </a:r>
            <a:r>
              <a:rPr lang="zh-CN" altLang="en-US">
                <a:latin typeface="Heiti SC Light" charset="-122"/>
                <a:ea typeface="Heiti SC Light" charset="-122"/>
                <a:cs typeface="Heiti SC Light" charset="-122"/>
              </a:rPr>
              <a:t>将成为内容融合主出路</a:t>
            </a:r>
          </a:p>
        </p:txBody>
      </p:sp>
      <p:pic>
        <p:nvPicPr>
          <p:cNvPr id="8" name="图片 7" descr="资源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10" y="309245"/>
            <a:ext cx="1322070" cy="4984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011680" y="309245"/>
            <a:ext cx="10017125" cy="7874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C00000"/>
              </a:gs>
            </a:gsLst>
            <a:lin ang="114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28950" y="3469005"/>
            <a:ext cx="6133465" cy="56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zh-CN" altLang="en-US"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</a:rPr>
              <a:t>MCN 用简单的三个词语概括就是</a:t>
            </a:r>
            <a:endParaRPr lang="zh-CN" altLang="en-US" sz="3000" b="1">
              <a:latin typeface="Microsoft YaHei Bold" panose="020B0703020204020201" charset="-122"/>
              <a:ea typeface="Microsoft YaHei Bold" panose="020B0703020204020201" charset="-122"/>
              <a:cs typeface="Microsoft YaHei Bold" panose="020B07030202040202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80285" y="5367020"/>
            <a:ext cx="7630160" cy="1031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Regular" panose="020B0503020204020204" charset="-122"/>
                <a:ea typeface="Heiti SC Light" charset="-122"/>
                <a:cs typeface="Microsoft YaHei Regular" panose="020B0503020204020204" charset="-122"/>
              </a:rPr>
              <a:t>无锡广电 通过主动融入互联网开放平台与用户产生关联，</a:t>
            </a:r>
          </a:p>
          <a:p>
            <a:pPr algn="ctr">
              <a:lnSpc>
                <a:spcPct val="17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Regular" panose="020B0503020204020204" charset="-122"/>
                <a:ea typeface="Heiti SC Light" charset="-122"/>
                <a:cs typeface="Microsoft YaHei Regular" panose="020B0503020204020204" charset="-122"/>
              </a:rPr>
              <a:t>从内容生产、内容变现以及体制机制创新等多方面探索广电系“MCN”</a:t>
            </a:r>
          </a:p>
          <a:p>
            <a:pPr algn="ctr">
              <a:lnSpc>
                <a:spcPct val="17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Regular" panose="020B0503020204020204" charset="-122"/>
                <a:ea typeface="Heiti SC Light" charset="-122"/>
                <a:cs typeface="Microsoft YaHei Regular" panose="020B0503020204020204" charset="-122"/>
              </a:rPr>
              <a:t>媒体融合转型的新路径和新思路</a:t>
            </a:r>
          </a:p>
        </p:txBody>
      </p:sp>
      <p:pic>
        <p:nvPicPr>
          <p:cNvPr id="7" name="图片 6" descr="资源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35" y="4417695"/>
            <a:ext cx="10057765" cy="636270"/>
          </a:xfrm>
          <a:prstGeom prst="rect">
            <a:avLst/>
          </a:prstGeom>
        </p:spPr>
      </p:pic>
      <p:pic>
        <p:nvPicPr>
          <p:cNvPr id="9" name="图片 8" descr="资源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560" y="1645285"/>
            <a:ext cx="2467610" cy="900430"/>
          </a:xfrm>
          <a:prstGeom prst="rect">
            <a:avLst/>
          </a:prstGeom>
        </p:spPr>
      </p:pic>
      <p:sp>
        <p:nvSpPr>
          <p:cNvPr id="10" name="下箭头 9"/>
          <p:cNvSpPr/>
          <p:nvPr/>
        </p:nvSpPr>
        <p:spPr>
          <a:xfrm>
            <a:off x="5968365" y="2739390"/>
            <a:ext cx="254000" cy="508000"/>
          </a:xfrm>
          <a:prstGeom prst="downArrow">
            <a:avLst/>
          </a:prstGeom>
          <a:solidFill>
            <a:srgbClr val="FC0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未标题-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35" y="-13970"/>
            <a:ext cx="12242800" cy="6886575"/>
          </a:xfrm>
          <a:prstGeom prst="rect">
            <a:avLst/>
          </a:prstGeom>
        </p:spPr>
      </p:pic>
      <p:pic>
        <p:nvPicPr>
          <p:cNvPr id="7" name="图片 6" descr="资源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533255" y="1243965"/>
            <a:ext cx="2126615" cy="26333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26465" y="1104900"/>
            <a:ext cx="462788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5000">
                <a:solidFill>
                  <a:schemeClr val="bg1"/>
                </a:solidFill>
                <a:latin typeface="Microsoft YaHei Bold" panose="020B0703020204020201" charset="-122"/>
                <a:ea typeface="Microsoft YaHei Bold" panose="020B0703020204020201" charset="-122"/>
              </a:rPr>
              <a:t>创新做法和实践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02665" y="2552700"/>
            <a:ext cx="330581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>
                <a:solidFill>
                  <a:schemeClr val="bg1"/>
                </a:solidFill>
                <a:latin typeface="Microsoft YaHei Bold" panose="020B0703020204020201" charset="-122"/>
                <a:ea typeface="Microsoft YaHei Bold" panose="020B0703020204020201" charset="-122"/>
              </a:rPr>
              <a:t>一 ｜中台布局早打算先试水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02665" y="3255010"/>
            <a:ext cx="584581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>
                <a:solidFill>
                  <a:schemeClr val="bg1"/>
                </a:solidFill>
                <a:latin typeface="Microsoft YaHei Bold" panose="020B0703020204020201" charset="-122"/>
                <a:ea typeface="Microsoft YaHei Bold" panose="020B0703020204020201" charset="-122"/>
              </a:rPr>
              <a:t>二</a:t>
            </a:r>
            <a:r>
              <a:rPr lang="zh-CN" altLang="en-US" sz="2000">
                <a:solidFill>
                  <a:schemeClr val="bg1"/>
                </a:solidFill>
                <a:latin typeface="Microsoft YaHei Bold" panose="020B0703020204020201" charset="-122"/>
                <a:ea typeface="Microsoft YaHei Bold" panose="020B0703020204020201" charset="-122"/>
                <a:sym typeface="+mn-ea"/>
              </a:rPr>
              <a:t> ｜</a:t>
            </a:r>
            <a:r>
              <a:rPr lang="zh-CN" altLang="en-US" sz="2000">
                <a:solidFill>
                  <a:schemeClr val="bg1"/>
                </a:solidFill>
                <a:latin typeface="Microsoft YaHei Bold" panose="020B0703020204020201" charset="-122"/>
                <a:ea typeface="Microsoft YaHei Bold" panose="020B0703020204020201" charset="-122"/>
              </a:rPr>
              <a:t>多种激励机制并行，最大限度激发工作室潜能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02665" y="4029710"/>
            <a:ext cx="406781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>
                <a:solidFill>
                  <a:schemeClr val="bg1"/>
                </a:solidFill>
                <a:latin typeface="Microsoft YaHei Bold" panose="020B0703020204020201" charset="-122"/>
                <a:ea typeface="Microsoft YaHei Bold" panose="020B0703020204020201" charset="-122"/>
              </a:rPr>
              <a:t>三</a:t>
            </a:r>
            <a:r>
              <a:rPr lang="zh-CN" altLang="en-US" sz="2000">
                <a:solidFill>
                  <a:schemeClr val="bg1"/>
                </a:solidFill>
                <a:latin typeface="Microsoft YaHei Bold" panose="020B0703020204020201" charset="-122"/>
                <a:ea typeface="Microsoft YaHei Bold" panose="020B0703020204020201" charset="-122"/>
                <a:sym typeface="+mn-ea"/>
              </a:rPr>
              <a:t> ｜</a:t>
            </a:r>
            <a:r>
              <a:rPr lang="zh-CN" altLang="en-US" sz="2000">
                <a:solidFill>
                  <a:schemeClr val="bg1"/>
                </a:solidFill>
                <a:latin typeface="Microsoft YaHei Bold" panose="020B0703020204020201" charset="-122"/>
                <a:ea typeface="Microsoft YaHei Bold" panose="020B0703020204020201" charset="-122"/>
              </a:rPr>
              <a:t>经纪人对工作室先培训再定制</a:t>
            </a:r>
          </a:p>
        </p:txBody>
      </p:sp>
      <p:pic>
        <p:nvPicPr>
          <p:cNvPr id="8" name="图片 7" descr="资源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845435" y="4396105"/>
            <a:ext cx="127000" cy="36347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" y="309245"/>
            <a:ext cx="1658620" cy="6254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011680" y="309245"/>
            <a:ext cx="9534525" cy="762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C00000"/>
              </a:gs>
            </a:gsLst>
            <a:lin ang="114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718945" y="1159510"/>
            <a:ext cx="5700395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zh-CN" altLang="en-US" sz="2000"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</a:rPr>
              <a:t>无锡广电借鉴市场MCN经验，分三步走探索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408680" y="2132965"/>
            <a:ext cx="6424930" cy="56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zh-CN" altLang="en-US"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</a:rPr>
              <a:t>成立媒体人工作室，培育“网红”优秀主播，进行人设规划</a:t>
            </a:r>
          </a:p>
        </p:txBody>
      </p:sp>
      <p:pic>
        <p:nvPicPr>
          <p:cNvPr id="14" name="图片 13" descr="图层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815" y="2244090"/>
            <a:ext cx="1332865" cy="4508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242945" y="3183255"/>
            <a:ext cx="7771130" cy="56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zh-CN" altLang="en-US"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</a:rPr>
              <a:t>组建专业运营团队和机制建设，探索具有广电属性的MCN运营模式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509645" y="4246245"/>
            <a:ext cx="6717030" cy="56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zh-CN" altLang="en-US">
                <a:latin typeface="Microsoft YaHei Bold" panose="020B0703020204020201" charset="-122"/>
                <a:ea typeface="Microsoft YaHei Bold" panose="020B0703020204020201" charset="-122"/>
                <a:cs typeface="Microsoft YaHei Regular" panose="020B0503020204020204" charset="-122"/>
              </a:rPr>
              <a:t>尝试变现模式，整合广电资源与供应链和售后服务的深度合作</a:t>
            </a:r>
          </a:p>
        </p:txBody>
      </p:sp>
      <p:pic>
        <p:nvPicPr>
          <p:cNvPr id="21" name="图片 20" descr="图层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815" y="3293745"/>
            <a:ext cx="1332865" cy="451485"/>
          </a:xfrm>
          <a:prstGeom prst="rect">
            <a:avLst/>
          </a:prstGeom>
        </p:spPr>
      </p:pic>
      <p:pic>
        <p:nvPicPr>
          <p:cNvPr id="22" name="图片 21" descr="图层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5815" y="4369435"/>
            <a:ext cx="1332865" cy="451485"/>
          </a:xfrm>
          <a:prstGeom prst="rect">
            <a:avLst/>
          </a:prstGeom>
        </p:spPr>
      </p:pic>
      <p:sp>
        <p:nvSpPr>
          <p:cNvPr id="23" name="下箭头 22"/>
          <p:cNvSpPr/>
          <p:nvPr/>
        </p:nvSpPr>
        <p:spPr>
          <a:xfrm>
            <a:off x="3027680" y="2783840"/>
            <a:ext cx="304800" cy="399415"/>
          </a:xfrm>
          <a:prstGeom prst="downArrow">
            <a:avLst/>
          </a:prstGeom>
          <a:solidFill>
            <a:srgbClr val="FC0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下箭头 23"/>
          <p:cNvSpPr/>
          <p:nvPr/>
        </p:nvSpPr>
        <p:spPr>
          <a:xfrm>
            <a:off x="3027680" y="3859530"/>
            <a:ext cx="304800" cy="399415"/>
          </a:xfrm>
          <a:prstGeom prst="downArrow">
            <a:avLst/>
          </a:prstGeom>
          <a:solidFill>
            <a:srgbClr val="FC01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011680" y="5376545"/>
            <a:ext cx="8407400" cy="718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</a:rPr>
              <a:t>2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</a:rPr>
              <a:t>020年上半年，无锡广电新媒体中心“锡有”MCN旗下38家工作室，从单一内容输出走向品效运营合一</a:t>
            </a:r>
          </a:p>
          <a:p>
            <a:pPr algn="l">
              <a:lnSpc>
                <a:spcPct val="17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</a:rPr>
              <a:t>有序试水直播带货，由广电体制内团队探索构建的MCN生态正日渐丰满</a:t>
            </a:r>
          </a:p>
        </p:txBody>
      </p:sp>
      <p:pic>
        <p:nvPicPr>
          <p:cNvPr id="2" name="图片 1" descr="图层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315" y="1312545"/>
            <a:ext cx="1186180" cy="11861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11680" y="514350"/>
            <a:ext cx="46920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C00000"/>
                </a:solidFill>
                <a:latin typeface="Microsoft YaHei Medium" charset="0"/>
                <a:ea typeface="Microsoft YaHei Medium" charset="0"/>
              </a:rPr>
              <a:t>创新做法和实践 </a:t>
            </a:r>
            <a:r>
              <a:rPr lang="zh-CN" b="1">
                <a:solidFill>
                  <a:srgbClr val="C00000"/>
                </a:solidFill>
                <a:latin typeface="Microsoft YaHei Medium" charset="0"/>
                <a:ea typeface="Microsoft YaHei Medium" charset="0"/>
              </a:rPr>
              <a:t>—— </a:t>
            </a:r>
            <a:r>
              <a:rPr lang="zh-CN" altLang="en-US" b="1">
                <a:solidFill>
                  <a:srgbClr val="C00000"/>
                </a:solidFill>
                <a:latin typeface="Microsoft YaHei Regular" panose="020B0503020204020204" charset="-122"/>
                <a:ea typeface="Microsoft YaHei Regular" panose="020B0503020204020204" charset="-122"/>
                <a:sym typeface="+mn-ea"/>
              </a:rPr>
              <a:t>中台布局早打算先试水</a:t>
            </a:r>
            <a:endParaRPr lang="en-US" altLang="zh-CN" b="1">
              <a:solidFill>
                <a:srgbClr val="C00000"/>
              </a:solidFill>
              <a:latin typeface="Microsoft YaHei Medium" charset="0"/>
              <a:ea typeface="Microsoft YaHei Medium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" y="309245"/>
            <a:ext cx="1658620" cy="6254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011680" y="309245"/>
            <a:ext cx="9534525" cy="762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C00000"/>
              </a:gs>
            </a:gsLst>
            <a:lin ang="114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011680" y="514350"/>
            <a:ext cx="46920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rgbClr val="C00000"/>
                </a:solidFill>
                <a:latin typeface="Microsoft YaHei Medium" charset="0"/>
                <a:ea typeface="Microsoft YaHei Medium" charset="0"/>
              </a:rPr>
              <a:t>创新做法和实践</a:t>
            </a:r>
            <a:r>
              <a:rPr lang="zh-CN" altLang="en-US" b="1">
                <a:solidFill>
                  <a:srgbClr val="C00000"/>
                </a:solidFill>
                <a:latin typeface="Microsoft YaHei Medium" charset="0"/>
                <a:ea typeface="Microsoft YaHei Medium" charset="0"/>
                <a:sym typeface="+mn-ea"/>
              </a:rPr>
              <a:t> </a:t>
            </a:r>
            <a:r>
              <a:rPr lang="zh-CN" b="1">
                <a:solidFill>
                  <a:srgbClr val="C00000"/>
                </a:solidFill>
                <a:latin typeface="Microsoft YaHei Medium" charset="0"/>
                <a:ea typeface="Microsoft YaHei Medium" charset="0"/>
                <a:sym typeface="+mn-ea"/>
              </a:rPr>
              <a:t>—— </a:t>
            </a:r>
            <a:r>
              <a:rPr lang="zh-CN" altLang="en-US" b="1">
                <a:solidFill>
                  <a:srgbClr val="C00000"/>
                </a:solidFill>
                <a:latin typeface="Microsoft YaHei Regular" panose="020B0503020204020204" charset="-122"/>
                <a:ea typeface="Microsoft YaHei Regular" panose="020B0503020204020204" charset="-122"/>
                <a:sym typeface="+mn-ea"/>
              </a:rPr>
              <a:t>中台布局早打算先试水</a:t>
            </a:r>
            <a:endParaRPr lang="en-US" altLang="zh-CN" b="1">
              <a:solidFill>
                <a:srgbClr val="C00000"/>
              </a:solidFill>
              <a:latin typeface="Microsoft YaHei Medium" charset="0"/>
              <a:ea typeface="Microsoft YaHei Medium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73580" y="1132840"/>
            <a:ext cx="502031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60000"/>
              </a:lnSpc>
            </a:pPr>
            <a:r>
              <a:rPr lang="zh-CN" altLang="en-US" sz="1500"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</a:rPr>
              <a:t>2020年8月，为探索无锡广电MCN模式及打造网红主持人</a:t>
            </a:r>
          </a:p>
          <a:p>
            <a:pPr algn="l">
              <a:lnSpc>
                <a:spcPct val="160000"/>
              </a:lnSpc>
            </a:pPr>
            <a:r>
              <a:rPr lang="zh-CN" altLang="en-US" sz="1500"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</a:rPr>
              <a:t>在集团内发起“登攀创新峰”第一届直播带货PK赛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973580" y="2451735"/>
            <a:ext cx="4891405" cy="108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Regular" panose="020B0503020204020204" charset="-122"/>
                <a:ea typeface="微软雅黑" panose="020B0703020204020201" charset="-122"/>
                <a:cs typeface="Microsoft YaHei Regular" panose="020B0503020204020204" charset="-122"/>
              </a:rPr>
              <a:t>在为期一个月的时间内，各个部门推荐 自主结合。</a:t>
            </a:r>
          </a:p>
          <a:p>
            <a:pPr algn="l">
              <a:lnSpc>
                <a:spcPct val="180000"/>
              </a:lnSpc>
            </a:pP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Microsoft YaHei Regular" panose="020B0503020204020204" charset="-122"/>
              <a:ea typeface="微软雅黑" panose="020B0703020204020201" charset="-122"/>
              <a:cs typeface="Microsoft YaHei Regular" panose="020B0503020204020204" charset="-122"/>
            </a:endParaRPr>
          </a:p>
          <a:p>
            <a:pPr algn="l">
              <a:lnSpc>
                <a:spcPct val="18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Regular" panose="020B0503020204020204" charset="-122"/>
                <a:ea typeface="微软雅黑" panose="020B0703020204020201" charset="-122"/>
                <a:cs typeface="Microsoft YaHei Regular" panose="020B0503020204020204" charset="-122"/>
              </a:rPr>
              <a:t>首批群狼团队， 摸索和打造出地方广电MCN带货新模式</a:t>
            </a:r>
          </a:p>
        </p:txBody>
      </p:sp>
      <p:pic>
        <p:nvPicPr>
          <p:cNvPr id="3" name="图片 2" descr="图层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" y="1312545"/>
            <a:ext cx="1186180" cy="11861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3200" y="1007110"/>
            <a:ext cx="1485900" cy="26435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4150" y="3677920"/>
            <a:ext cx="1496695" cy="26631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970" y="3677920"/>
            <a:ext cx="1497965" cy="26638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0110" y="1007110"/>
            <a:ext cx="1485900" cy="26435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0585" y="3677920"/>
            <a:ext cx="1497330" cy="2663825"/>
          </a:xfrm>
          <a:prstGeom prst="rect">
            <a:avLst/>
          </a:prstGeom>
        </p:spPr>
      </p:pic>
      <p:pic>
        <p:nvPicPr>
          <p:cNvPr id="1073742855" name="图片 1073742854" descr="4130f106c12a6c8d7a730ad1200038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084705" y="4593590"/>
            <a:ext cx="2563495" cy="17475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 descr="721598852410_.pic_hd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2050" y="1007110"/>
            <a:ext cx="1462405" cy="26003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层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" y="1363345"/>
            <a:ext cx="1135380" cy="1135380"/>
          </a:xfrm>
          <a:prstGeom prst="rect">
            <a:avLst/>
          </a:prstGeom>
        </p:spPr>
      </p:pic>
      <p:pic>
        <p:nvPicPr>
          <p:cNvPr id="8" name="图片 7" descr="资源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60" y="309245"/>
            <a:ext cx="1658620" cy="6254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011680" y="309245"/>
            <a:ext cx="9534525" cy="762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C00000"/>
              </a:gs>
            </a:gsLst>
            <a:lin ang="114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72945" y="1467485"/>
            <a:ext cx="9573260" cy="927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1600"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</a:rPr>
              <a:t>集团设立“锡有“MCN”孵化扶持基金和考核机制，通过优惠政策和激励机制，</a:t>
            </a:r>
          </a:p>
          <a:p>
            <a:pPr>
              <a:lnSpc>
                <a:spcPct val="170000"/>
              </a:lnSpc>
            </a:pPr>
            <a:r>
              <a:rPr lang="zh-CN" altLang="en-US" sz="1600"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</a:rPr>
              <a:t>积极探索项目的规范化运行。工作室一旦申请成功，集团即给予一定的资金孵化。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11680" y="470535"/>
            <a:ext cx="69843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rgbClr val="C00000"/>
                </a:solidFill>
                <a:latin typeface="Microsoft YaHei Medium" charset="0"/>
                <a:ea typeface="Microsoft YaHei Medium" charset="0"/>
              </a:rPr>
              <a:t>创新做法和实践</a:t>
            </a:r>
            <a:r>
              <a:rPr lang="zh-CN" altLang="en-US" b="1">
                <a:solidFill>
                  <a:srgbClr val="C00000"/>
                </a:solidFill>
                <a:latin typeface="Microsoft YaHei Medium" charset="0"/>
                <a:ea typeface="Microsoft YaHei Medium" charset="0"/>
                <a:sym typeface="+mn-ea"/>
              </a:rPr>
              <a:t> </a:t>
            </a:r>
            <a:r>
              <a:rPr lang="zh-CN" b="1">
                <a:solidFill>
                  <a:srgbClr val="C00000"/>
                </a:solidFill>
                <a:latin typeface="Microsoft YaHei Medium" charset="0"/>
                <a:ea typeface="Microsoft YaHei Medium" charset="0"/>
                <a:sym typeface="+mn-ea"/>
              </a:rPr>
              <a:t>—— </a:t>
            </a:r>
            <a:r>
              <a:rPr lang="zh-CN" altLang="en-US" b="1">
                <a:solidFill>
                  <a:srgbClr val="C00000"/>
                </a:solidFill>
                <a:latin typeface="Microsoft YaHei Regular" panose="020B0503020204020204" charset="-122"/>
                <a:ea typeface="Microsoft YaHei Regular" panose="020B0503020204020204" charset="-122"/>
                <a:sym typeface="+mn-ea"/>
              </a:rPr>
              <a:t>多种激励机制并行，最大限度激发工作室潜能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991475" y="2878455"/>
            <a:ext cx="2695575" cy="2607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Regular" panose="020B0503020204020204" charset="-122"/>
              </a:rPr>
              <a:t>商品选择</a:t>
            </a:r>
          </a:p>
          <a:p>
            <a:pPr algn="ctr">
              <a:lnSpc>
                <a:spcPct val="130000"/>
              </a:lnSpc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Regular" panose="020B0503020204020204" charset="-122"/>
              </a:rPr>
              <a:t>+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Microsoft YaHei Bold" panose="020B0703020204020201" charset="-122"/>
              <a:ea typeface="Microsoft YaHei Bold" panose="020B0703020204020201" charset="-122"/>
              <a:cs typeface="Microsoft YaHei Regular" panose="020B050302020402020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Regular" panose="020B0503020204020204" charset="-122"/>
              </a:rPr>
              <a:t>直播策划</a:t>
            </a:r>
          </a:p>
          <a:p>
            <a:pPr algn="ctr">
              <a:lnSpc>
                <a:spcPct val="130000"/>
              </a:lnSpc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Regular" panose="020B0503020204020204" charset="-122"/>
              </a:rPr>
              <a:t>+</a:t>
            </a: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Regular" panose="020B0503020204020204" charset="-122"/>
              </a:rPr>
              <a:t>场地布置</a:t>
            </a:r>
          </a:p>
          <a:p>
            <a:pPr algn="ctr">
              <a:lnSpc>
                <a:spcPct val="130000"/>
              </a:lnSpc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Regular" panose="020B0503020204020204" charset="-122"/>
              </a:rPr>
              <a:t>+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Microsoft YaHei Bold" panose="020B0703020204020201" charset="-122"/>
              <a:ea typeface="Microsoft YaHei Bold" panose="020B0703020204020201" charset="-122"/>
              <a:cs typeface="Microsoft YaHei Regular" panose="020B050302020402020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Regular" panose="020B0503020204020204" charset="-122"/>
              </a:rPr>
              <a:t>前期宣推</a:t>
            </a:r>
          </a:p>
          <a:p>
            <a:pPr algn="ctr">
              <a:lnSpc>
                <a:spcPct val="130000"/>
              </a:lnSpc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Regular" panose="020B0503020204020204" charset="-122"/>
              </a:rPr>
              <a:t>+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Microsoft YaHei Bold" panose="020B0703020204020201" charset="-122"/>
              <a:ea typeface="Microsoft YaHei Bold" panose="020B0703020204020201" charset="-122"/>
              <a:cs typeface="Microsoft YaHei Regular" panose="020B050302020402020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Regular" panose="020B0503020204020204" charset="-122"/>
              </a:rPr>
              <a:t>线上直播售后服服务</a:t>
            </a:r>
          </a:p>
        </p:txBody>
      </p:sp>
      <p:pic>
        <p:nvPicPr>
          <p:cNvPr id="1073742853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5980" y="2809240"/>
            <a:ext cx="2184400" cy="355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854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2790" y="2809240"/>
            <a:ext cx="2210435" cy="3562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8305165" y="5671185"/>
            <a:ext cx="2176145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10000"/>
              </a:lnSpc>
            </a:pP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Microsoft YaHei Regular" panose="020B0503020204020204" charset="-122"/>
                <a:ea typeface="微软雅黑" panose="020B0703020204020201" charset="-122"/>
                <a:cs typeface="Microsoft YaHei Regular" panose="020B0503020204020204" charset="-122"/>
                <a:sym typeface="+mn-ea"/>
              </a:rPr>
              <a:t>集团基平台和各项服务支持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Microsoft YaHei Regular" panose="020B0503020204020204" charset="-122"/>
              <a:ea typeface="微软雅黑" panose="020B0703020204020201" charset="-122"/>
              <a:cs typeface="Microsoft YaHei Regular" panose="020B0503020204020204" charset="-122"/>
            </a:endParaRPr>
          </a:p>
        </p:txBody>
      </p:sp>
      <p:pic>
        <p:nvPicPr>
          <p:cNvPr id="13" name="图片 12" descr="资源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350" y="5610225"/>
            <a:ext cx="123190" cy="1231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资源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765" y="3446145"/>
            <a:ext cx="8179435" cy="1283970"/>
          </a:xfrm>
          <a:prstGeom prst="rect">
            <a:avLst/>
          </a:prstGeom>
        </p:spPr>
      </p:pic>
      <p:pic>
        <p:nvPicPr>
          <p:cNvPr id="9" name="图片 8" descr="图层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60" y="1363345"/>
            <a:ext cx="1136015" cy="1136015"/>
          </a:xfrm>
          <a:prstGeom prst="rect">
            <a:avLst/>
          </a:prstGeom>
        </p:spPr>
      </p:pic>
      <p:pic>
        <p:nvPicPr>
          <p:cNvPr id="8" name="图片 7" descr="资源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60" y="309245"/>
            <a:ext cx="1658620" cy="6254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011680" y="309245"/>
            <a:ext cx="9534525" cy="762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C00000"/>
              </a:gs>
            </a:gsLst>
            <a:lin ang="114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72945" y="1540510"/>
            <a:ext cx="9268460" cy="927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1600"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</a:rPr>
              <a:t>“锡有MCN” 项目由集团总编室牵头协调，新媒体中心具体实施，打破中心、部门、栏目之间的壁垒。集团积极打造“经纪人”服务，使工作室由个人IP野蛮生长的状态逐步走向机构化、平台化运营。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011680" y="470535"/>
            <a:ext cx="53797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rgbClr val="C00000"/>
                </a:solidFill>
                <a:latin typeface="Microsoft YaHei Medium" charset="0"/>
                <a:ea typeface="Microsoft YaHei Medium" charset="0"/>
              </a:rPr>
              <a:t>创新做法和实践</a:t>
            </a:r>
            <a:r>
              <a:rPr lang="zh-CN" altLang="en-US" b="1">
                <a:solidFill>
                  <a:srgbClr val="C00000"/>
                </a:solidFill>
                <a:latin typeface="Microsoft YaHei Medium" charset="0"/>
                <a:ea typeface="Microsoft YaHei Medium" charset="0"/>
                <a:sym typeface="+mn-ea"/>
              </a:rPr>
              <a:t> </a:t>
            </a:r>
            <a:r>
              <a:rPr lang="zh-CN" b="1">
                <a:solidFill>
                  <a:srgbClr val="C00000"/>
                </a:solidFill>
                <a:latin typeface="Microsoft YaHei Medium" charset="0"/>
                <a:ea typeface="Microsoft YaHei Medium" charset="0"/>
                <a:sym typeface="+mn-ea"/>
              </a:rPr>
              <a:t>—— </a:t>
            </a:r>
            <a:r>
              <a:rPr lang="zh-CN" altLang="en-US" b="1">
                <a:solidFill>
                  <a:srgbClr val="C00000"/>
                </a:solidFill>
                <a:latin typeface="Microsoft YaHei Regular" panose="020B0503020204020204" charset="-122"/>
                <a:ea typeface="Microsoft YaHei Regular" panose="020B0503020204020204" charset="-122"/>
                <a:sym typeface="+mn-ea"/>
              </a:rPr>
              <a:t>经纪人对工作室先培训再定制</a:t>
            </a:r>
          </a:p>
        </p:txBody>
      </p:sp>
      <p:pic>
        <p:nvPicPr>
          <p:cNvPr id="2" name="图片 1" descr="551598852103_.pic_h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0580" y="-4852670"/>
            <a:ext cx="1839595" cy="3275330"/>
          </a:xfrm>
          <a:prstGeom prst="rect">
            <a:avLst/>
          </a:prstGeom>
        </p:spPr>
      </p:pic>
      <p:pic>
        <p:nvPicPr>
          <p:cNvPr id="7" name="图片 6" descr="571598852104_.pic_h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8920" y="-4852670"/>
            <a:ext cx="1841500" cy="3275330"/>
          </a:xfrm>
          <a:prstGeom prst="rect">
            <a:avLst/>
          </a:prstGeom>
        </p:spPr>
      </p:pic>
      <p:pic>
        <p:nvPicPr>
          <p:cNvPr id="12" name="图片 11" descr="561598852103_.pic_h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5830" y="-4852670"/>
            <a:ext cx="1839595" cy="3275330"/>
          </a:xfrm>
          <a:prstGeom prst="rect">
            <a:avLst/>
          </a:prstGeom>
        </p:spPr>
      </p:pic>
      <p:pic>
        <p:nvPicPr>
          <p:cNvPr id="13" name="图片 12" descr="681598852326_.pic_h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0835" y="-4852670"/>
            <a:ext cx="1840865" cy="32753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47260" y="4730115"/>
            <a:ext cx="1790065" cy="509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1600">
                <a:solidFill>
                  <a:srgbClr val="C00000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</a:rPr>
              <a:t>打造“经纪人”服务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150745" y="3218815"/>
            <a:ext cx="1419860" cy="56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>
                <a:solidFill>
                  <a:srgbClr val="C00000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</a:rPr>
              <a:t>初期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062480" y="4730115"/>
            <a:ext cx="1838960" cy="509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1600"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  <a:sym typeface="+mn-ea"/>
              </a:rPr>
              <a:t>个人IP野蛮生长</a:t>
            </a:r>
            <a:endParaRPr lang="zh-CN" altLang="en-US" sz="1600">
              <a:solidFill>
                <a:srgbClr val="C00000"/>
              </a:solidFill>
              <a:latin typeface="Microsoft YaHei Bold" panose="020B0703020204020201" charset="-122"/>
              <a:ea typeface="Microsoft YaHei Bold" panose="020B0703020204020201" charset="-122"/>
              <a:cs typeface="Microsoft YaHei Bold" panose="020B07030202040202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83325" y="3218815"/>
            <a:ext cx="78867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>
                <a:solidFill>
                  <a:srgbClr val="C00000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</a:rPr>
              <a:t>后期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474585" y="4730115"/>
            <a:ext cx="2969260" cy="509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1600"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  <a:sym typeface="+mn-ea"/>
              </a:rPr>
              <a:t>机构化、平台化运营。</a:t>
            </a:r>
            <a:endParaRPr lang="zh-CN" altLang="en-US" sz="1600">
              <a:solidFill>
                <a:srgbClr val="C00000"/>
              </a:solidFill>
              <a:latin typeface="Microsoft YaHei Bold" panose="020B0703020204020201" charset="-122"/>
              <a:ea typeface="Microsoft YaHei Bold" panose="020B0703020204020201" charset="-122"/>
              <a:cs typeface="Microsoft YaHei Bold" panose="020B07030202040202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530840" y="4095115"/>
            <a:ext cx="2969260" cy="509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1600">
                <a:latin typeface="微软雅黑" panose="020B0703020204020201" charset="-122"/>
                <a:ea typeface="微软雅黑" panose="020B0703020204020201" charset="-122"/>
                <a:cs typeface="微软雅黑" panose="020B0703020204020201" charset="-122"/>
                <a:sym typeface="+mn-ea"/>
              </a:rPr>
              <a:t>平稳运行</a:t>
            </a:r>
          </a:p>
        </p:txBody>
      </p:sp>
      <p:pic>
        <p:nvPicPr>
          <p:cNvPr id="19" name="图片 18" descr="资源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4300" y="4196715"/>
            <a:ext cx="387350" cy="387350"/>
          </a:xfrm>
          <a:prstGeom prst="rect">
            <a:avLst/>
          </a:prstGeom>
        </p:spPr>
      </p:pic>
      <p:pic>
        <p:nvPicPr>
          <p:cNvPr id="21" name="图片 20" descr="资源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3485" y="4217035"/>
            <a:ext cx="387350" cy="387350"/>
          </a:xfrm>
          <a:prstGeom prst="rect">
            <a:avLst/>
          </a:prstGeom>
        </p:spPr>
      </p:pic>
      <p:cxnSp>
        <p:nvCxnSpPr>
          <p:cNvPr id="22" name="直接连接符 21"/>
          <p:cNvCxnSpPr/>
          <p:nvPr/>
        </p:nvCxnSpPr>
        <p:spPr>
          <a:xfrm>
            <a:off x="2863850" y="3587115"/>
            <a:ext cx="2139315" cy="2540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7245985" y="3587115"/>
            <a:ext cx="2044700" cy="0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未标题-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" y="-13970"/>
            <a:ext cx="12242800" cy="6886575"/>
          </a:xfrm>
          <a:prstGeom prst="rect">
            <a:avLst/>
          </a:prstGeom>
        </p:spPr>
      </p:pic>
      <p:pic>
        <p:nvPicPr>
          <p:cNvPr id="7" name="图片 6" descr="资源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533255" y="1243965"/>
            <a:ext cx="2126615" cy="26333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26465" y="1104900"/>
            <a:ext cx="335788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5000">
                <a:solidFill>
                  <a:schemeClr val="bg1"/>
                </a:solidFill>
                <a:latin typeface="Microsoft YaHei Bold" panose="020B0703020204020201" charset="-122"/>
                <a:ea typeface="Microsoft YaHei Bold" panose="020B0703020204020201" charset="-122"/>
              </a:rPr>
              <a:t>成效和反响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02665" y="2552700"/>
            <a:ext cx="450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>
                <a:solidFill>
                  <a:schemeClr val="bg1"/>
                </a:solidFill>
                <a:latin typeface="Microsoft YaHei Bold" panose="020B0703020204020201" charset="-122"/>
                <a:ea typeface="Microsoft YaHei Bold" panose="020B0703020204020201" charset="-122"/>
              </a:rPr>
              <a:t>一、加速了媒体人融合转型能力的提升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02665" y="3255010"/>
            <a:ext cx="41097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>
                <a:solidFill>
                  <a:schemeClr val="bg1"/>
                </a:solidFill>
                <a:latin typeface="Microsoft YaHei Bold" panose="020B0703020204020201" charset="-122"/>
                <a:ea typeface="Microsoft YaHei Bold" panose="020B0703020204020201" charset="-122"/>
              </a:rPr>
              <a:t>二、探索了广电MCN模式的新路径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02665" y="4293870"/>
            <a:ext cx="10371455" cy="1382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10000"/>
              </a:lnSpc>
            </a:pPr>
            <a:r>
              <a:rPr lang="zh-CN" altLang="en-US" sz="1600">
                <a:solidFill>
                  <a:schemeClr val="bg1"/>
                </a:solidFill>
                <a:latin typeface="Microsoft YaHei Bold" panose="020B0703020204020201" charset="-122"/>
                <a:ea typeface="Microsoft YaHei Bold" panose="020B0703020204020201" charset="-122"/>
                <a:cs typeface="Microsoft YaHei Bold" panose="020B0703020204020201" charset="-122"/>
              </a:rPr>
              <a:t>“三个一”概括成效：</a:t>
            </a:r>
            <a:endParaRPr lang="zh-CN" altLang="en-US" sz="1200">
              <a:solidFill>
                <a:schemeClr val="bg1"/>
              </a:solidFill>
              <a:latin typeface="Microsoft YaHei Regular" panose="020B0503020204020204" charset="-122"/>
              <a:ea typeface="微软雅黑" panose="020B0703020204020201" charset="-122"/>
              <a:cs typeface="Microsoft YaHei Regular" panose="020B0503020204020204" charset="-122"/>
            </a:endParaRPr>
          </a:p>
          <a:p>
            <a:pPr>
              <a:lnSpc>
                <a:spcPct val="210000"/>
              </a:lnSpc>
            </a:pPr>
            <a:r>
              <a:rPr lang="zh-CN" altLang="en-US" sz="1200">
                <a:solidFill>
                  <a:schemeClr val="bg1"/>
                </a:solidFill>
                <a:latin typeface="Microsoft YaHei Regular" panose="020B0503020204020204" charset="-122"/>
                <a:ea typeface="微软雅黑" panose="020B0703020204020201" charset="-122"/>
                <a:cs typeface="Microsoft YaHei Regular" panose="020B0503020204020204" charset="-122"/>
              </a:rPr>
              <a:t>一群具有触网能力和网络影响力的媒体人， 一个具有初步运行能力的组织机构， 一个具有良好体验感的区域直播带货平台</a:t>
            </a:r>
          </a:p>
          <a:p>
            <a:pPr>
              <a:lnSpc>
                <a:spcPct val="210000"/>
              </a:lnSpc>
            </a:pPr>
            <a:endParaRPr lang="zh-CN" altLang="en-US" sz="1200">
              <a:solidFill>
                <a:schemeClr val="bg1"/>
              </a:solidFill>
              <a:latin typeface="Microsoft YaHei Regular" panose="020B0503020204020204" charset="-122"/>
              <a:ea typeface="微软雅黑" panose="020B0703020204020201" charset="-122"/>
              <a:cs typeface="Microsoft YaHei Regular" panose="020B0503020204020204" charset="-122"/>
            </a:endParaRPr>
          </a:p>
        </p:txBody>
      </p:sp>
      <p:pic>
        <p:nvPicPr>
          <p:cNvPr id="9" name="图片 8" descr="资源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845435" y="4396105"/>
            <a:ext cx="127000" cy="363474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473,&quot;width&quot;:684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671,&quot;width&quot;:830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473,&quot;width&quot;:684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473,&quot;width&quot;:684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473,&quot;width&quot;:684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473,&quot;width&quot;:6843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877</Words>
  <Application>Microsoft Office PowerPoint</Application>
  <PresentationFormat>宽屏</PresentationFormat>
  <Paragraphs>78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Heiti SC Light</vt:lpstr>
      <vt:lpstr>Heiti SC Medium</vt:lpstr>
      <vt:lpstr>Microsoft YaHei Bold</vt:lpstr>
      <vt:lpstr>Microsoft YaHei Medium</vt:lpstr>
      <vt:lpstr>Microsoft YaHei Regular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ender.yu</dc:creator>
  <cp:lastModifiedBy>robbie</cp:lastModifiedBy>
  <cp:revision>42</cp:revision>
  <dcterms:created xsi:type="dcterms:W3CDTF">2020-08-31T11:13:26Z</dcterms:created>
  <dcterms:modified xsi:type="dcterms:W3CDTF">2020-09-10T11:47:02Z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2052-2.6.1.4274</vt:lpwstr>
  </property>
</Properties>
</file>