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7" r:id="rId2"/>
    <p:sldId id="355" r:id="rId3"/>
    <p:sldId id="387" r:id="rId4"/>
    <p:sldId id="260" r:id="rId5"/>
    <p:sldId id="263" r:id="rId6"/>
    <p:sldId id="274" r:id="rId7"/>
    <p:sldId id="417" r:id="rId8"/>
    <p:sldId id="419" r:id="rId9"/>
    <p:sldId id="308" r:id="rId10"/>
    <p:sldId id="258" r:id="rId11"/>
    <p:sldId id="309" r:id="rId12"/>
    <p:sldId id="310" r:id="rId13"/>
    <p:sldId id="282" r:id="rId14"/>
    <p:sldId id="311" r:id="rId15"/>
    <p:sldId id="313" r:id="rId16"/>
    <p:sldId id="391" r:id="rId17"/>
    <p:sldId id="315" r:id="rId18"/>
    <p:sldId id="316" r:id="rId19"/>
    <p:sldId id="344" r:id="rId20"/>
    <p:sldId id="320" r:id="rId21"/>
    <p:sldId id="390" r:id="rId22"/>
    <p:sldId id="287" r:id="rId23"/>
    <p:sldId id="346" r:id="rId24"/>
    <p:sldId id="388" r:id="rId25"/>
    <p:sldId id="317" r:id="rId26"/>
    <p:sldId id="354" r:id="rId27"/>
    <p:sldId id="318" r:id="rId28"/>
    <p:sldId id="352" r:id="rId29"/>
    <p:sldId id="351" r:id="rId30"/>
    <p:sldId id="319" r:id="rId31"/>
    <p:sldId id="347" r:id="rId32"/>
    <p:sldId id="349" r:id="rId3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陆 树鑫" initials="陆" lastIdx="1" clrIdx="0">
    <p:extLst>
      <p:ext uri="{19B8F6BF-5375-455C-9EA6-DF929625EA0E}">
        <p15:presenceInfo xmlns:p15="http://schemas.microsoft.com/office/powerpoint/2012/main" userId="d229d1949e6f90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B178"/>
    <a:srgbClr val="F6E3B0"/>
    <a:srgbClr val="E8CD92"/>
    <a:srgbClr val="FFEEC1"/>
    <a:srgbClr val="1F4E79"/>
    <a:srgbClr val="F3F3F4"/>
    <a:srgbClr val="CDB273"/>
    <a:srgbClr val="E2F2FF"/>
    <a:srgbClr val="DBC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11T01:30:27.967" idx="1">
    <p:pos x="10" y="10"/>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2020/9/11</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2020/9/11</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近年来，总台融媒体新闻中心在巩固提升广播电视传播力、影响力的同时，不失时机大力度拓展新兴传播渠道，打造了多个新媒体平台。</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2013年荔枝新闻客户端上线，开国内省级广电新闻客户端先河。荔枝新闻客户端作为江苏传播格局中的新媒体领军阵营和全国省级广电新闻客户端中的佼佼者，荔枝新闻自2019年开启“全国化战略”，突破行业和地域界限，全国影响力不断扩大，成为江苏媒体向全国“出圈”的探路先锋，截至2020年</a:t>
            </a:r>
            <a:r>
              <a:rPr lang="en-US" altLang="zh-CN"/>
              <a:t>7</a:t>
            </a:r>
            <a:r>
              <a:rPr lang="zh-CN" altLang="en-US"/>
              <a:t>月，下载用户突破2</a:t>
            </a:r>
            <a:r>
              <a:rPr lang="en-US" altLang="zh-CN"/>
              <a:t>8</a:t>
            </a:r>
            <a:r>
              <a:rPr lang="zh-CN" altLang="en-US"/>
              <a:t>00万</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先后获得第二十八届中国新闻奖一等奖、指尖融媒榜最具影响力广电融媒平台、国家广电总局广播电视移动传播研究突出贡献APP等多个奖项。自2019年7月至今，在索福瑞统计的全国省级台融合传播指数中，“荔枝新闻”与“荔枝视频”微博账号多次位居全国省级台账号前三。</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2017年8月，我苏网、我苏客户端正式上线，成为展示江苏、感知江苏的又一综合性网络平台。我苏网和我苏客户端深耕江苏，不断强化新媒体端的平台意识，吸引众多网友参与、互动、分享，平台的人气和黏性不断提升，逐步成为江苏各设区市和都市圈主力传播平台。截至2020年7月，我苏客户端累计下载突破360万，用户数再上新量级。</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2017年4月网络直播品牌“荔直播”上线。“荔直播”是总台融媒体新闻中心重磅打造的融媒体视听产品，重点聚焦省委省政府中心工作，关注社会热点、突发新闻和服务资讯。“荔直播”注重“大小屏联动，多平台融合传播”，综合运用直播、短视频、H5、图文、交互评论等新媒体手段，对新闻事件进行立体化全息式报道。目前常态进行省政府新闻发布会、“我为你而来”助力脱贫、名医问诊等系列直播和原创短视频。2018年，荔直播获江苏省新媒体应用创新奖。截至2020年7月底，“荔直播”直播453场，制作短视频1.37万条，总点击量破135.65亿。</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此外，目前总台融媒体新闻中心的各相关频道、频率、栏目已在各大新媒体平台都开通了账号，通过官方微博、微信、客户端等社交平台与网民积极互动，征集话题和意见，吸引受众特别是年轻群体的参与和反馈，增强传播效果，积极引导网络舆论。同时在宣传内容的推送上加强与江苏各设区市和县级融媒体中心的互动，通过地市县对接群进行点对点宣传分发。</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总台融媒体新闻中心深入实施新闻报道融合创新工程，坚持“两个层面发力”，一方面用媒体融合的理念做广播、电视新闻，解决传播有效性问题。突出融合创新、移动优先，将媒体融合的理念贯穿到新闻策划、制作、播出、推广中，实现全流程融合生产。同时在内容、表达、呈现、包装、主持人播报方式等每一个环节大力度创新，让听众更爱听、观众更爱看，避免“边缘化”；另一方面大力度策划推出原创新媒体内容，在互联网上发出更强声音，增强网络正能量，引领引导网络舆论。</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2019年，总台全网阅读量“10万+”的稿件达5523条，其中“100万+”稿件454条，“ 1000万+”稿件64条。</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2020年抗击疫情报道中，总台赴湖北报道团发回稿件8000多条，点击量超9亿。</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总台统筹协调赴湖北的前方报道组和后方报道团队，一体化策划融媒体产品，着重发力移动端，累计播发融合稿件7万余条次，点击量超90亿，单条点击过亿的近20条。</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近年来，江苏广电总台为更好地坚持新闻立台，在新闻宣传上打头阵、做示范，系统地谋划新闻创新融合的思路，组建融媒体新闻中心，从平台建设、渠道建设、内容建设和机制建设上重点突破，发挥“组合式报道+全媒体传播”优势，一方面有效应对传统广播电视新闻宣传平台的“边缘化”挑战，另一方面在新媒体平台积极发声，不断巩固提升主流媒体的传播力、引导力、影响力、公信力。</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如：全面复工之前，总台联合省市县三级媒体推出的互动征集《晒出你的花式宅生活》总点击量12.7亿，有效疏解群众居家期间的焦虑情绪，展现人们面对疫情坚决抗疫的决心和积极向上的生活态度。</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总台融媒体新闻中心致力构建“云+AI”的技术新生态，紧密跟踪云计算、人工智能、5G、大数据、区块链等技术的最新发展和应用，以技术创新带动产品创新、业务创新和模式创新。进一步优化升级荔枝云平台功能，加强从“建平台”到“用平台”的转化，推动技术团队与内容团队之间无缝对接、快速响应，同时充分发挥荔枝云平台的集成效应，全面推进我省县级融媒体中心技术系统建设，2020年实现全覆盖，力争成为全国示范典型。截止目前，县融项目组共完成50家区县县融平台建设，目前正在朝着全省县级融媒体中心实现全覆盖的目标冲刺。</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为落实“双头部”战略 ，融媒体新闻中心大力推动团队转型，构建全媒体人才队伍，全员都要转型为新媒体人。由战略规划与媒体融合研究中心牵头，总台每周五举行“荔枝周末讲堂”，邀请台内外优秀专业人员来做分享和对话，聚焦具体业务上的微创新，帮助业务人员在实操实战能力上不断提升，培养业务人员创新素养和新媒体素养，真正成为融媒体产品的行家里手。</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与此同时，融媒体新闻中心注重孵化个人类、垂直类“网红”账号。由点到面，让有个性、有专长、符合网络垂类特质的员工先行先试、开设抖音、快手账号，开启逐梦“网红”大V征程。</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为推进新闻的创新融合，总台融媒体新闻中心调整以往的考核评价机制，加大新媒体发稿考核力度，新媒体发稿权重不低于绩效薪酬总额的20%，同时推出融媒体周报、融合新闻周榜。为了鼓励记者主动向新媒体平台多发稿、发好稿，融媒体新闻中心对点击量高以及被全网推送的稿件给予相应奖励，并在年底的评先评优中特别设置“融合传播杰出员工”等奖项，充分发挥考核评价的引导作用，将“移动优先、融合创新”落到实处。</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2020年，总台大力实施“双头部”传播战略，作为总台宣传报道的主力军，融媒体新闻中心深入推进团队转型、平台转型、技术转型、体制机制转型“四个转型”，一方面助力巩固总台在传统媒体领域的“头部影响力”，保持全国第一方阵前列位置，同时大力向互联网进军，打造互联网领域新的“头部影响力”，从而为全面提升总台的整体传播力和复合影响力作出贡献。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2016年总台正式组建了“融媒体新闻中心”，整合电视新闻、广播新闻、新媒体新闻等新闻板块，实现新闻融合传播的流程再造、人员统筹调度、考核机制调整等，推动传统的新闻生产模式向一体化的融合生产模式转型，努力实现“你就是我，我就是你”。十九大召开前，总台建立的融媒体调度指挥中心正式投入使用并实现常态化运转，成为全台新闻报道工作的指挥中枢和大脑，有力推动全台新闻报道从“几张皮”转变为“一盘棋”，形成了新闻报道融合传播的新格局。2020年以来，为了更好地适应媒体融合的工作要求，总台再次调整融媒体新闻中心内部架构，设立融媒体新闻一部、二部、三部、市县融媒体工作部、公共·新闻频道等业务细分版块，进一步强化编辑部功能，贯彻大采大编和互联网思维，使得融合更深入、运转更流畅。</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近年来，江苏广电总台为更好地坚持新闻立台，在新闻宣传上打头阵、做示范，系统地谋划新闻创新融合的思路，组建融媒体新闻中心，从平台建设、渠道建设、内容建设和机制建设上重点突破，发挥“组合式报道+全媒体传播”优势，一方面有效应对传统广播电视新闻宣传平台的“边缘化”挑战，另一方面在新媒体平台积极发声，不断巩固提升主流媒体的传播力、引导力、影响力、公信力。</a:t>
            </a:r>
          </a:p>
        </p:txBody>
      </p:sp>
    </p:spTree>
    <p:extLst>
      <p:ext uri="{BB962C8B-B14F-4D97-AF65-F5344CB8AC3E}">
        <p14:creationId xmlns:p14="http://schemas.microsoft.com/office/powerpoint/2010/main" val="247056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TextEdit="1"/>
          </p:cNvSpPr>
          <p:nvPr>
            <p:ph type="sldImg"/>
          </p:nvPr>
        </p:nvSpPr>
        <p:spPr/>
      </p:sp>
      <p:sp>
        <p:nvSpPr>
          <p:cNvPr id="890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eaLnBrk="1" hangingPunct="1"/>
            <a:r>
              <a:rPr lang="zh-CN" altLang="en-US">
                <a:cs typeface="宋体" panose="02010600030101010101" pitchFamily="2" charset="-122"/>
              </a:rPr>
              <a:t> 为有效推动融合发展过程中的技术难题，江苏广电总台自</a:t>
            </a:r>
            <a:r>
              <a:rPr lang="en-US" altLang="zh-CN">
                <a:cs typeface="宋体" panose="02010600030101010101" pitchFamily="2" charset="-122"/>
              </a:rPr>
              <a:t>2014</a:t>
            </a:r>
            <a:r>
              <a:rPr lang="zh-CN" altLang="en-US">
                <a:cs typeface="宋体" panose="02010600030101010101" pitchFamily="2" charset="-122"/>
              </a:rPr>
              <a:t>年起谋划打造的“荔枝云”平台。可以说，前文提到的新的融合生产流程的实现，正是“荔枝云”高效支撑的体现。</a:t>
            </a:r>
          </a:p>
        </p:txBody>
      </p:sp>
      <p:sp>
        <p:nvSpPr>
          <p:cNvPr id="89091"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lstStyle/>
          <a:p>
            <a:fld id="{5C03B146-D296-524F-B359-5CD5F3E1311B}" type="slidenum">
              <a:rPr lang="zh-CN" altLang="en-US" smtClean="0">
                <a:cs typeface="宋体" panose="02010600030101010101" pitchFamily="2" charset="-122"/>
              </a:rPr>
              <a:t>9</a:t>
            </a:fld>
            <a:endParaRPr lang="zh-CN" altLang="en-US">
              <a:cs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为保障融媒体新闻中心的全新生产模式，2014年，总台着力谋划媒体融合的基础性云平台，形成了云平台建设的整体构想。2015年利用承接国家课题的契机，总台将研究成果加以转化和运用，着手建设荔枝云平台。2016年，荔枝云平台正式启用，汇聚了内容汇聚、智能分析、策划组织、融合生产、多元发布、拓展合作六大基本功能，形成了“多来源素材汇聚、多媒体制作生产、多渠道内容发布”的全新生产模式，是功能接口打通、总台自主研发的云平台，真正实现了常态化应用。</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2018年10月，中广联合会技术委员会组织召开荔枝云平台项目鉴定会，鉴定委员会专家一致认为荔枝云平台完成了网络化制播全台网技术构架向融合媒体发展的云平台技术构架的整体升级，形成了支撑传统媒体与新兴媒体融合发展的平台化技术体系，走在了全国前列，达到了国际领先水平。2019年初，荔枝云平台项目获得国家广电总局“2018年度广播影视科技创新奖突出贡献奖”，并被江苏省委宣传部确定为全省唯一县级融媒体中心技术支撑平台。</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2020/9/11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27.xml"/><Relationship Id="rId7"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3.xml"/><Relationship Id="rId7"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s>
</file>

<file path=ppt/slides/_rels/slide1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tags" Target="../tags/tag42.xml"/><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4.jpe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45.xml"/><Relationship Id="rId7"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comments" Target="../comments/commen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51.xml"/><Relationship Id="rId7" Type="http://schemas.openxmlformats.org/officeDocument/2006/relationships/slideLayout" Target="../slideLayouts/slideLayout7.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2.xml"/><Relationship Id="rId7"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xml"/><Relationship Id="rId7"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s/_rels/slide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955" y="-31115"/>
            <a:ext cx="12233910" cy="6920230"/>
          </a:xfrm>
          <a:prstGeom prst="rect">
            <a:avLst/>
          </a:prstGeom>
          <a:blipFill rotWithShape="1">
            <a:blip r:embed="rId6">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6515" y="4443095"/>
            <a:ext cx="12247880" cy="244602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40130" y="565150"/>
            <a:ext cx="10053955" cy="5304155"/>
          </a:xfrm>
          <a:prstGeom prst="rect">
            <a:avLst/>
          </a:prstGeom>
          <a:gradFill>
            <a:gsLst>
              <a:gs pos="0">
                <a:srgbClr val="FFFFFF">
                  <a:alpha val="100000"/>
                </a:srgbClr>
              </a:gs>
              <a:gs pos="100000">
                <a:schemeClr val="bg1"/>
              </a:gs>
            </a:gsLst>
            <a:path path="circle">
              <a:fillToRect l="100000" b="100000"/>
            </a:path>
            <a:tileRect t="-100000" r="-100000"/>
          </a:gradFill>
          <a:ln>
            <a:noFill/>
          </a:ln>
          <a:effectLst>
            <a:outerShdw blurRad="152400" sx="101000" sy="101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文本框 7"/>
          <p:cNvSpPr txBox="1"/>
          <p:nvPr/>
        </p:nvSpPr>
        <p:spPr>
          <a:xfrm>
            <a:off x="1608455" y="1397635"/>
            <a:ext cx="5925185" cy="2122805"/>
          </a:xfrm>
          <a:prstGeom prst="rect">
            <a:avLst/>
          </a:prstGeom>
          <a:noFill/>
        </p:spPr>
        <p:txBody>
          <a:bodyPr wrap="square" rtlCol="0">
            <a:spAutoFit/>
          </a:bodyPr>
          <a:lstStyle/>
          <a:p>
            <a:pPr algn="l"/>
            <a:r>
              <a:rPr lang="zh-CN" altLang="en-US" sz="4400" b="1">
                <a:solidFill>
                  <a:srgbClr val="1F4E79"/>
                </a:solidFill>
                <a:latin typeface="Microsoft YaHei" panose="020B0703020204020201" charset="-122"/>
                <a:ea typeface="Microsoft YaHei" panose="020B0703020204020201" charset="-122"/>
              </a:rPr>
              <a:t>江苏省广播电视总台</a:t>
            </a:r>
          </a:p>
          <a:p>
            <a:pPr algn="l"/>
            <a:r>
              <a:rPr lang="zh-CN" altLang="en-US" sz="4400" b="1">
                <a:solidFill>
                  <a:srgbClr val="1F4E79"/>
                </a:solidFill>
                <a:latin typeface="Microsoft YaHei" panose="020B0703020204020201" charset="-122"/>
                <a:ea typeface="Microsoft YaHei" panose="020B0703020204020201" charset="-122"/>
              </a:rPr>
              <a:t>融媒体新闻中心</a:t>
            </a:r>
          </a:p>
          <a:p>
            <a:pPr algn="l"/>
            <a:endParaRPr lang="zh-CN" altLang="en-US" sz="4400" b="1">
              <a:solidFill>
                <a:srgbClr val="1F4E79"/>
              </a:solidFill>
              <a:latin typeface="Microsoft YaHei" panose="020B0703020204020201" charset="-122"/>
              <a:ea typeface="Microsoft YaHei" panose="020B0703020204020201" charset="-122"/>
            </a:endParaRPr>
          </a:p>
        </p:txBody>
      </p:sp>
      <p:grpSp>
        <p:nvGrpSpPr>
          <p:cNvPr id="3" name="组合 2"/>
          <p:cNvGrpSpPr/>
          <p:nvPr/>
        </p:nvGrpSpPr>
        <p:grpSpPr>
          <a:xfrm>
            <a:off x="11615420" y="4519930"/>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grpSp>
        <p:nvGrpSpPr>
          <p:cNvPr id="18" name="组合 17"/>
          <p:cNvGrpSpPr/>
          <p:nvPr/>
        </p:nvGrpSpPr>
        <p:grpSpPr>
          <a:xfrm>
            <a:off x="1730945" y="3141345"/>
            <a:ext cx="1929315" cy="530225"/>
            <a:chOff x="3936" y="5029"/>
            <a:chExt cx="2463" cy="835"/>
          </a:xfrm>
        </p:grpSpPr>
        <p:sp>
          <p:nvSpPr>
            <p:cNvPr id="16" name="矩形 15"/>
            <p:cNvSpPr/>
            <p:nvPr/>
          </p:nvSpPr>
          <p:spPr>
            <a:xfrm>
              <a:off x="3936" y="5029"/>
              <a:ext cx="2463" cy="835"/>
            </a:xfrm>
            <a:prstGeom prst="rect">
              <a:avLst/>
            </a:prstGeom>
            <a:solidFill>
              <a:srgbClr val="CDB273"/>
            </a:solidFill>
            <a:ln>
              <a:noFill/>
            </a:ln>
            <a:effectLst>
              <a:outerShdw blurRad="76200" dir="13500000" sy="23000" kx="1200000" algn="b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7" name="文本框 16"/>
            <p:cNvSpPr txBox="1"/>
            <p:nvPr/>
          </p:nvSpPr>
          <p:spPr>
            <a:xfrm>
              <a:off x="4064" y="5133"/>
              <a:ext cx="2207" cy="628"/>
            </a:xfrm>
            <a:prstGeom prst="rect">
              <a:avLst/>
            </a:prstGeom>
            <a:noFill/>
            <a:ln>
              <a:noFill/>
            </a:ln>
          </p:spPr>
          <p:txBody>
            <a:bodyPr wrap="square" rtlCol="0">
              <a:spAutoFit/>
            </a:bodyPr>
            <a:lstStyle/>
            <a:p>
              <a:pPr algn="dist"/>
              <a:r>
                <a:rPr lang="zh-CN" altLang="en-US" sz="2000">
                  <a:solidFill>
                    <a:schemeClr val="bg1"/>
                  </a:solidFill>
                  <a:latin typeface="微软雅黑" panose="020B0703020204020201" charset="-122"/>
                  <a:ea typeface="微软雅黑" panose="020B0703020204020201" charset="-122"/>
                  <a:sym typeface="+mn-ea"/>
                </a:rPr>
                <a:t>申报材料</a:t>
              </a:r>
            </a:p>
          </p:txBody>
        </p:sp>
      </p:grpSp>
      <p:pic>
        <p:nvPicPr>
          <p:cNvPr id="6" name="图片 5" descr="加点台标"/>
          <p:cNvPicPr>
            <a:picLocks noChangeAspect="1"/>
          </p:cNvPicPr>
          <p:nvPr/>
        </p:nvPicPr>
        <p:blipFill>
          <a:blip r:embed="rId7"/>
          <a:stretch>
            <a:fillRect/>
          </a:stretch>
        </p:blipFill>
        <p:spPr>
          <a:xfrm>
            <a:off x="1731010" y="5083175"/>
            <a:ext cx="4545330" cy="558165"/>
          </a:xfrm>
          <a:prstGeom prst="rect">
            <a:avLst/>
          </a:prstGeom>
        </p:spPr>
      </p:pic>
      <p:pic>
        <p:nvPicPr>
          <p:cNvPr id="9" name="图片 8" descr="VCG211151161678 (3)"/>
          <p:cNvPicPr>
            <a:picLocks noChangeAspect="1"/>
          </p:cNvPicPr>
          <p:nvPr/>
        </p:nvPicPr>
        <p:blipFill>
          <a:blip r:embed="rId8"/>
          <a:srcRect l="11774" t="-148" r="40431" b="23367"/>
          <a:stretch>
            <a:fillRect/>
          </a:stretch>
        </p:blipFill>
        <p:spPr>
          <a:xfrm>
            <a:off x="6957060" y="565150"/>
            <a:ext cx="4137025" cy="5186045"/>
          </a:xfrm>
          <a:prstGeom prst="rect">
            <a:avLst/>
          </a:prstGeom>
        </p:spPr>
      </p:pic>
      <p:sp>
        <p:nvSpPr>
          <p:cNvPr id="7" name="任意多边形 6"/>
          <p:cNvSpPr/>
          <p:nvPr/>
        </p:nvSpPr>
        <p:spPr>
          <a:xfrm rot="16200000">
            <a:off x="9802495" y="721360"/>
            <a:ext cx="979805" cy="666750"/>
          </a:xfrm>
          <a:custGeom>
            <a:avLst/>
            <a:gdLst/>
            <a:ahLst/>
            <a:cxnLst>
              <a:cxn ang="3">
                <a:pos x="hc" y="t"/>
              </a:cxn>
              <a:cxn ang="cd2">
                <a:pos x="l" y="vc"/>
              </a:cxn>
              <a:cxn ang="cd4">
                <a:pos x="hc" y="b"/>
              </a:cxn>
              <a:cxn ang="0">
                <a:pos x="r" y="vc"/>
              </a:cxn>
            </a:cxnLst>
            <a:rect l="l" t="t" r="r" b="b"/>
            <a:pathLst>
              <a:path w="4430" h="2006">
                <a:moveTo>
                  <a:pt x="2900" y="0"/>
                </a:moveTo>
                <a:lnTo>
                  <a:pt x="4430" y="0"/>
                </a:lnTo>
                <a:lnTo>
                  <a:pt x="4430" y="2006"/>
                </a:lnTo>
                <a:lnTo>
                  <a:pt x="2900" y="2006"/>
                </a:lnTo>
                <a:lnTo>
                  <a:pt x="2900" y="1996"/>
                </a:lnTo>
                <a:lnTo>
                  <a:pt x="0" y="1996"/>
                </a:lnTo>
                <a:lnTo>
                  <a:pt x="993" y="1003"/>
                </a:lnTo>
                <a:lnTo>
                  <a:pt x="0" y="10"/>
                </a:lnTo>
                <a:lnTo>
                  <a:pt x="2900" y="10"/>
                </a:lnTo>
                <a:lnTo>
                  <a:pt x="2900" y="0"/>
                </a:lnTo>
                <a:close/>
              </a:path>
            </a:pathLst>
          </a:custGeom>
          <a:gradFill>
            <a:gsLst>
              <a:gs pos="0">
                <a:srgbClr val="CDB273"/>
              </a:gs>
              <a:gs pos="100000">
                <a:srgbClr val="E6D9B9">
                  <a:alpha val="100000"/>
                </a:srgb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10" name="矩形 9"/>
          <p:cNvSpPr/>
          <p:nvPr/>
        </p:nvSpPr>
        <p:spPr>
          <a:xfrm>
            <a:off x="1040130" y="5751195"/>
            <a:ext cx="10053955" cy="11811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74" name="组合 18"/>
          <p:cNvGrpSpPr/>
          <p:nvPr/>
        </p:nvGrpSpPr>
        <p:grpSpPr>
          <a:xfrm>
            <a:off x="-50165" y="5927090"/>
            <a:ext cx="1590040" cy="956945"/>
            <a:chOff x="8921643" y="0"/>
            <a:chExt cx="1149294" cy="792164"/>
          </a:xfrm>
        </p:grpSpPr>
        <p:sp>
          <p:nvSpPr>
            <p:cNvPr id="1048667"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18"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50645" y="1059815"/>
            <a:ext cx="9491345" cy="4919345"/>
          </a:xfrm>
          <a:prstGeom prst="rect">
            <a:avLst/>
          </a:prstGeom>
          <a:gradFill>
            <a:gsLst>
              <a:gs pos="0">
                <a:schemeClr val="bg1"/>
              </a:gs>
              <a:gs pos="100000">
                <a:schemeClr val="bg1">
                  <a:lumMod val="95000"/>
                </a:schemeClr>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 name="矩形 1"/>
          <p:cNvSpPr/>
          <p:nvPr/>
        </p:nvSpPr>
        <p:spPr>
          <a:xfrm>
            <a:off x="-27940" y="608965"/>
            <a:ext cx="55435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27940" y="608965"/>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文本框 7"/>
          <p:cNvSpPr txBox="1"/>
          <p:nvPr/>
        </p:nvSpPr>
        <p:spPr>
          <a:xfrm>
            <a:off x="1863725" y="900430"/>
            <a:ext cx="2859405" cy="645160"/>
          </a:xfrm>
          <a:prstGeom prst="rect">
            <a:avLst/>
          </a:prstGeom>
          <a:noFill/>
        </p:spPr>
        <p:txBody>
          <a:bodyPr wrap="square" rtlCol="0" anchor="t">
            <a:spAutoFit/>
          </a:bodyPr>
          <a:lstStyle/>
          <a:p>
            <a:r>
              <a:rPr lang="zh-CN" altLang="en-US" sz="3600">
                <a:solidFill>
                  <a:schemeClr val="bg1"/>
                </a:solidFill>
                <a:latin typeface="微软雅黑" panose="020B0703020204020201" charset="-122"/>
                <a:ea typeface="微软雅黑" panose="020B0703020204020201" charset="-122"/>
              </a:rPr>
              <a:t>荔枝云平台</a:t>
            </a:r>
          </a:p>
        </p:txBody>
      </p:sp>
      <p:grpSp>
        <p:nvGrpSpPr>
          <p:cNvPr id="48" name="组合 47"/>
          <p:cNvGrpSpPr/>
          <p:nvPr/>
        </p:nvGrpSpPr>
        <p:grpSpPr>
          <a:xfrm>
            <a:off x="502285" y="1186815"/>
            <a:ext cx="123825" cy="288290"/>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a:off x="410845" y="608965"/>
            <a:ext cx="0" cy="62611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51" name="矩形 50"/>
          <p:cNvSpPr/>
          <p:nvPr/>
        </p:nvSpPr>
        <p:spPr>
          <a:xfrm>
            <a:off x="2534285" y="2340610"/>
            <a:ext cx="76200" cy="3136900"/>
          </a:xfrm>
          <a:prstGeom prst="rect">
            <a:avLst/>
          </a:prstGeom>
          <a:gradFill>
            <a:gsLst>
              <a:gs pos="0">
                <a:schemeClr val="tx1">
                  <a:lumMod val="50000"/>
                  <a:lumOff val="50000"/>
                </a:schemeClr>
              </a:gs>
              <a:gs pos="100000">
                <a:schemeClr val="bg1">
                  <a:lumMod val="9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19" name="组合 18"/>
          <p:cNvGrpSpPr/>
          <p:nvPr/>
        </p:nvGrpSpPr>
        <p:grpSpPr>
          <a:xfrm>
            <a:off x="2232660" y="3994785"/>
            <a:ext cx="8067040" cy="1243330"/>
            <a:chOff x="3516" y="3411"/>
            <a:chExt cx="12704" cy="1958"/>
          </a:xfrm>
        </p:grpSpPr>
        <p:grpSp>
          <p:nvGrpSpPr>
            <p:cNvPr id="20" name="Group 68"/>
            <p:cNvGrpSpPr>
              <a:grpSpLocks noChangeAspect="1"/>
            </p:cNvGrpSpPr>
            <p:nvPr/>
          </p:nvGrpSpPr>
          <p:grpSpPr>
            <a:xfrm>
              <a:off x="3516" y="3411"/>
              <a:ext cx="1070" cy="1041"/>
              <a:chOff x="6595471" y="2476529"/>
              <a:chExt cx="723797" cy="703077"/>
            </a:xfrm>
          </p:grpSpPr>
          <p:sp>
            <p:nvSpPr>
              <p:cNvPr id="21" name="Oval 85"/>
              <p:cNvSpPr/>
              <p:nvPr/>
            </p:nvSpPr>
            <p:spPr>
              <a:xfrm>
                <a:off x="6595471" y="2476529"/>
                <a:ext cx="723797" cy="70307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955" dirty="0">
                  <a:solidFill>
                    <a:schemeClr val="accent3">
                      <a:lumMod val="50000"/>
                    </a:schemeClr>
                  </a:solidFill>
                  <a:latin typeface="微软雅黑" panose="020B0703020204020201" charset="-122"/>
                  <a:ea typeface="微软雅黑" panose="020B0703020204020201" charset="-122"/>
                  <a:sym typeface="Arial" panose="020B0604020202090204" pitchFamily="34" charset="0"/>
                </a:endParaRPr>
              </a:p>
            </p:txBody>
          </p:sp>
          <p:sp>
            <p:nvSpPr>
              <p:cNvPr id="22" name="Freeform 245"/>
              <p:cNvSpPr/>
              <p:nvPr/>
            </p:nvSpPr>
            <p:spPr bwMode="auto">
              <a:xfrm>
                <a:off x="6791563" y="2662261"/>
                <a:ext cx="331612" cy="33161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grpSp>
        <p:sp>
          <p:nvSpPr>
            <p:cNvPr id="49" name="文本框 48"/>
            <p:cNvSpPr txBox="1"/>
            <p:nvPr/>
          </p:nvSpPr>
          <p:spPr>
            <a:xfrm>
              <a:off x="4882" y="3492"/>
              <a:ext cx="2560" cy="919"/>
            </a:xfrm>
            <a:prstGeom prst="rect">
              <a:avLst/>
            </a:prstGeom>
            <a:noFill/>
          </p:spPr>
          <p:txBody>
            <a:bodyPr wrap="square" rtlCol="0" anchor="t">
              <a:spAutoFit/>
            </a:bodyPr>
            <a:lstStyle/>
            <a:p>
              <a:r>
                <a:rPr lang="en-US" altLang="zh-CN" sz="3200">
                  <a:solidFill>
                    <a:schemeClr val="tx2"/>
                  </a:solidFill>
                  <a:latin typeface="微软雅黑" panose="020B0703020204020201" charset="-122"/>
                  <a:ea typeface="微软雅黑" panose="020B0703020204020201" charset="-122"/>
                  <a:cs typeface="微软雅黑" panose="020B0703020204020201" charset="-122"/>
                </a:rPr>
                <a:t>2016</a:t>
              </a:r>
              <a:r>
                <a:rPr lang="zh-CN" altLang="en-US" sz="3200">
                  <a:solidFill>
                    <a:schemeClr val="tx2"/>
                  </a:solidFill>
                  <a:latin typeface="微软雅黑" panose="020B0703020204020201" charset="-122"/>
                  <a:ea typeface="微软雅黑" panose="020B0703020204020201" charset="-122"/>
                  <a:cs typeface="微软雅黑" panose="020B0703020204020201" charset="-122"/>
                </a:rPr>
                <a:t>年</a:t>
              </a:r>
            </a:p>
          </p:txBody>
        </p:sp>
        <p:sp>
          <p:nvSpPr>
            <p:cNvPr id="50" name="文本框 49"/>
            <p:cNvSpPr txBox="1"/>
            <p:nvPr/>
          </p:nvSpPr>
          <p:spPr>
            <a:xfrm>
              <a:off x="7822" y="3578"/>
              <a:ext cx="8398" cy="1791"/>
            </a:xfrm>
            <a:prstGeom prst="rect">
              <a:avLst/>
            </a:prstGeom>
            <a:noFill/>
          </p:spPr>
          <p:txBody>
            <a:bodyPr wrap="square" rtlCol="0">
              <a:spAutoFit/>
            </a:bodyPr>
            <a:lstStyle/>
            <a:p>
              <a:r>
                <a:rPr lang="zh-CN" altLang="en-US" sz="2000" b="1">
                  <a:solidFill>
                    <a:schemeClr val="tx1">
                      <a:lumMod val="65000"/>
                      <a:lumOff val="35000"/>
                    </a:schemeClr>
                  </a:solidFill>
                  <a:latin typeface="Microsoft YaHei" panose="020B0703020204020201" charset="-122"/>
                  <a:ea typeface="Microsoft YaHei" panose="020B0703020204020201" charset="-122"/>
                  <a:cs typeface="微软雅黑" panose="020B0703020204020201" charset="-122"/>
                  <a:sym typeface="+mn-ea"/>
                </a:rPr>
                <a:t>荔枝云平台正式启用，实现常态化应用</a:t>
              </a:r>
              <a:endParaRPr lang="zh-CN" altLang="en-US" sz="2000" b="1">
                <a:solidFill>
                  <a:srgbClr val="404040"/>
                </a:solidFill>
                <a:latin typeface="Microsoft YaHei" panose="020B0703020204020201" charset="-122"/>
                <a:ea typeface="Microsoft YaHei" panose="020B0703020204020201" charset="-122"/>
                <a:cs typeface="微软雅黑" panose="020B0703020204020201" charset="-122"/>
                <a:sym typeface="+mn-ea"/>
              </a:endParaRPr>
            </a:p>
            <a:p>
              <a:r>
                <a:rPr lang="zh-CN" altLang="en-US" sz="1600">
                  <a:solidFill>
                    <a:schemeClr val="tx1">
                      <a:lumMod val="65000"/>
                      <a:lumOff val="35000"/>
                    </a:schemeClr>
                  </a:solidFill>
                  <a:latin typeface="微软雅黑" panose="020B0703020204020201" charset="-122"/>
                  <a:ea typeface="微软雅黑" panose="020B0703020204020201" charset="-122"/>
                  <a:cs typeface="微软雅黑" panose="020B0703020204020201" charset="-122"/>
                  <a:sym typeface="+mn-ea"/>
                </a:rPr>
                <a:t>汇聚内容汇聚、智能分析、策划组织、融合生产、多元发布、拓展合作六大基本功能，形成“多来源素材汇聚、多媒体制作生产、多渠道内容发布”的全新生产模式</a:t>
              </a:r>
            </a:p>
          </p:txBody>
        </p:sp>
      </p:grpSp>
      <p:grpSp>
        <p:nvGrpSpPr>
          <p:cNvPr id="42" name="组合 41"/>
          <p:cNvGrpSpPr/>
          <p:nvPr/>
        </p:nvGrpSpPr>
        <p:grpSpPr>
          <a:xfrm>
            <a:off x="2232660" y="2165985"/>
            <a:ext cx="8067040" cy="661035"/>
            <a:chOff x="3516" y="3411"/>
            <a:chExt cx="12704" cy="1041"/>
          </a:xfrm>
        </p:grpSpPr>
        <p:grpSp>
          <p:nvGrpSpPr>
            <p:cNvPr id="85" name="Group 68"/>
            <p:cNvGrpSpPr>
              <a:grpSpLocks noChangeAspect="1"/>
            </p:cNvGrpSpPr>
            <p:nvPr/>
          </p:nvGrpSpPr>
          <p:grpSpPr>
            <a:xfrm>
              <a:off x="3516" y="3411"/>
              <a:ext cx="1070" cy="1041"/>
              <a:chOff x="6595471" y="2476529"/>
              <a:chExt cx="723797" cy="703077"/>
            </a:xfrm>
          </p:grpSpPr>
          <p:sp>
            <p:nvSpPr>
              <p:cNvPr id="86" name="Oval 85"/>
              <p:cNvSpPr/>
              <p:nvPr/>
            </p:nvSpPr>
            <p:spPr>
              <a:xfrm>
                <a:off x="6595471" y="2476529"/>
                <a:ext cx="723797" cy="70307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955" dirty="0">
                  <a:solidFill>
                    <a:schemeClr val="accent3">
                      <a:lumMod val="50000"/>
                    </a:schemeClr>
                  </a:solidFill>
                  <a:latin typeface="微软雅黑" panose="020B0703020204020201" charset="-122"/>
                  <a:ea typeface="微软雅黑" panose="020B0703020204020201" charset="-122"/>
                  <a:sym typeface="Arial" panose="020B0604020202090204" pitchFamily="34" charset="0"/>
                </a:endParaRPr>
              </a:p>
            </p:txBody>
          </p:sp>
          <p:sp>
            <p:nvSpPr>
              <p:cNvPr id="88" name="Freeform 245"/>
              <p:cNvSpPr/>
              <p:nvPr/>
            </p:nvSpPr>
            <p:spPr bwMode="auto">
              <a:xfrm>
                <a:off x="6791563" y="2662261"/>
                <a:ext cx="331612" cy="33161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grpSp>
        <p:sp>
          <p:nvSpPr>
            <p:cNvPr id="7" name="文本框 6"/>
            <p:cNvSpPr txBox="1"/>
            <p:nvPr/>
          </p:nvSpPr>
          <p:spPr>
            <a:xfrm>
              <a:off x="4882" y="3492"/>
              <a:ext cx="2560" cy="919"/>
            </a:xfrm>
            <a:prstGeom prst="rect">
              <a:avLst/>
            </a:prstGeom>
            <a:noFill/>
          </p:spPr>
          <p:txBody>
            <a:bodyPr wrap="square" rtlCol="0" anchor="t">
              <a:spAutoFit/>
            </a:bodyPr>
            <a:lstStyle/>
            <a:p>
              <a:r>
                <a:rPr lang="en-US" altLang="zh-CN" sz="3200">
                  <a:solidFill>
                    <a:schemeClr val="tx2"/>
                  </a:solidFill>
                  <a:latin typeface="微软雅黑" panose="020B0703020204020201" charset="-122"/>
                  <a:ea typeface="微软雅黑" panose="020B0703020204020201" charset="-122"/>
                  <a:cs typeface="微软雅黑" panose="020B0703020204020201" charset="-122"/>
                </a:rPr>
                <a:t>2014</a:t>
              </a:r>
              <a:r>
                <a:rPr lang="zh-CN" altLang="en-US" sz="3200">
                  <a:solidFill>
                    <a:schemeClr val="tx2"/>
                  </a:solidFill>
                  <a:latin typeface="微软雅黑" panose="020B0703020204020201" charset="-122"/>
                  <a:ea typeface="微软雅黑" panose="020B0703020204020201" charset="-122"/>
                  <a:cs typeface="微软雅黑" panose="020B0703020204020201" charset="-122"/>
                </a:rPr>
                <a:t>年</a:t>
              </a:r>
            </a:p>
          </p:txBody>
        </p:sp>
        <p:sp>
          <p:nvSpPr>
            <p:cNvPr id="28" name="文本框 27"/>
            <p:cNvSpPr txBox="1"/>
            <p:nvPr/>
          </p:nvSpPr>
          <p:spPr>
            <a:xfrm>
              <a:off x="7822" y="3646"/>
              <a:ext cx="8398" cy="628"/>
            </a:xfrm>
            <a:prstGeom prst="rect">
              <a:avLst/>
            </a:prstGeom>
            <a:noFill/>
          </p:spPr>
          <p:txBody>
            <a:bodyPr wrap="square" rtlCol="0">
              <a:spAutoFit/>
            </a:bodyPr>
            <a:lstStyle/>
            <a:p>
              <a:r>
                <a:rPr lang="zh-CN" altLang="en-US" sz="2000" b="1">
                  <a:solidFill>
                    <a:schemeClr val="tx1">
                      <a:lumMod val="65000"/>
                      <a:lumOff val="35000"/>
                    </a:schemeClr>
                  </a:solidFill>
                  <a:latin typeface="Microsoft YaHei" panose="020B0703020204020201" charset="-122"/>
                  <a:ea typeface="Microsoft YaHei" panose="020B0703020204020201" charset="-122"/>
                  <a:cs typeface="微软雅黑" panose="020B0703020204020201" charset="-122"/>
                  <a:sym typeface="+mn-ea"/>
                </a:rPr>
                <a:t>形成云平台建设的整体构想</a:t>
              </a:r>
            </a:p>
          </p:txBody>
        </p:sp>
      </p:grpSp>
      <p:grpSp>
        <p:nvGrpSpPr>
          <p:cNvPr id="3" name="组合 2"/>
          <p:cNvGrpSpPr/>
          <p:nvPr/>
        </p:nvGrpSpPr>
        <p:grpSpPr>
          <a:xfrm>
            <a:off x="2232660" y="3075305"/>
            <a:ext cx="8067040" cy="706755"/>
            <a:chOff x="3516" y="3375"/>
            <a:chExt cx="12704" cy="1113"/>
          </a:xfrm>
        </p:grpSpPr>
        <p:grpSp>
          <p:nvGrpSpPr>
            <p:cNvPr id="10" name="Group 68"/>
            <p:cNvGrpSpPr>
              <a:grpSpLocks noChangeAspect="1"/>
            </p:cNvGrpSpPr>
            <p:nvPr/>
          </p:nvGrpSpPr>
          <p:grpSpPr>
            <a:xfrm>
              <a:off x="3516" y="3411"/>
              <a:ext cx="1070" cy="1041"/>
              <a:chOff x="6595471" y="2476529"/>
              <a:chExt cx="723797" cy="703077"/>
            </a:xfrm>
          </p:grpSpPr>
          <p:sp>
            <p:nvSpPr>
              <p:cNvPr id="11" name="Oval 85"/>
              <p:cNvSpPr/>
              <p:nvPr/>
            </p:nvSpPr>
            <p:spPr>
              <a:xfrm>
                <a:off x="6595471" y="2476529"/>
                <a:ext cx="723797" cy="703077"/>
              </a:xfrm>
              <a:prstGeom prst="ellips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955" dirty="0">
                  <a:solidFill>
                    <a:schemeClr val="accent3">
                      <a:lumMod val="50000"/>
                    </a:schemeClr>
                  </a:solidFill>
                  <a:latin typeface="微软雅黑" panose="020B0703020204020201" charset="-122"/>
                  <a:ea typeface="微软雅黑" panose="020B0703020204020201" charset="-122"/>
                  <a:sym typeface="Arial" panose="020B0604020202090204" pitchFamily="34" charset="0"/>
                </a:endParaRPr>
              </a:p>
            </p:txBody>
          </p:sp>
          <p:sp>
            <p:nvSpPr>
              <p:cNvPr id="12" name="Freeform 245"/>
              <p:cNvSpPr/>
              <p:nvPr/>
            </p:nvSpPr>
            <p:spPr bwMode="auto">
              <a:xfrm>
                <a:off x="6791563" y="2662261"/>
                <a:ext cx="331612" cy="33161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grpSp>
        <p:sp>
          <p:nvSpPr>
            <p:cNvPr id="13" name="文本框 12"/>
            <p:cNvSpPr txBox="1"/>
            <p:nvPr/>
          </p:nvSpPr>
          <p:spPr>
            <a:xfrm>
              <a:off x="4882" y="3492"/>
              <a:ext cx="2560" cy="919"/>
            </a:xfrm>
            <a:prstGeom prst="rect">
              <a:avLst/>
            </a:prstGeom>
            <a:noFill/>
          </p:spPr>
          <p:txBody>
            <a:bodyPr wrap="square" rtlCol="0" anchor="t">
              <a:spAutoFit/>
            </a:bodyPr>
            <a:lstStyle/>
            <a:p>
              <a:r>
                <a:rPr lang="en-US" altLang="zh-CN" sz="3200">
                  <a:solidFill>
                    <a:srgbClr val="CDB273"/>
                  </a:solidFill>
                  <a:latin typeface="微软雅黑" panose="020B0703020204020201" charset="-122"/>
                  <a:ea typeface="微软雅黑" panose="020B0703020204020201" charset="-122"/>
                  <a:cs typeface="微软雅黑" panose="020B0703020204020201" charset="-122"/>
                </a:rPr>
                <a:t>2015</a:t>
              </a:r>
              <a:r>
                <a:rPr lang="zh-CN" altLang="en-US" sz="3200">
                  <a:solidFill>
                    <a:srgbClr val="CDB273"/>
                  </a:solidFill>
                  <a:latin typeface="微软雅黑" panose="020B0703020204020201" charset="-122"/>
                  <a:ea typeface="微软雅黑" panose="020B0703020204020201" charset="-122"/>
                  <a:cs typeface="微软雅黑" panose="020B0703020204020201" charset="-122"/>
                </a:rPr>
                <a:t>年</a:t>
              </a:r>
            </a:p>
          </p:txBody>
        </p:sp>
        <p:sp>
          <p:nvSpPr>
            <p:cNvPr id="14" name="文本框 13"/>
            <p:cNvSpPr txBox="1"/>
            <p:nvPr/>
          </p:nvSpPr>
          <p:spPr>
            <a:xfrm>
              <a:off x="7822" y="3375"/>
              <a:ext cx="8398" cy="1113"/>
            </a:xfrm>
            <a:prstGeom prst="rect">
              <a:avLst/>
            </a:prstGeom>
            <a:noFill/>
          </p:spPr>
          <p:txBody>
            <a:bodyPr wrap="square" rtlCol="0">
              <a:spAutoFit/>
            </a:bodyPr>
            <a:lstStyle/>
            <a:p>
              <a:r>
                <a:rPr lang="zh-CN" altLang="en-US" sz="2000" b="1">
                  <a:solidFill>
                    <a:schemeClr val="tx1">
                      <a:lumMod val="65000"/>
                      <a:lumOff val="35000"/>
                    </a:schemeClr>
                  </a:solidFill>
                  <a:latin typeface="Microsoft YaHei" panose="020B0703020204020201" charset="-122"/>
                  <a:ea typeface="Microsoft YaHei" panose="020B0703020204020201" charset="-122"/>
                  <a:cs typeface="微软雅黑" panose="020B0703020204020201" charset="-122"/>
                  <a:sym typeface="+mn-ea"/>
                </a:rPr>
                <a:t>利用承接国家课题的契机</a:t>
              </a:r>
            </a:p>
            <a:p>
              <a:r>
                <a:rPr lang="zh-CN" altLang="en-US" sz="2000" b="1">
                  <a:solidFill>
                    <a:schemeClr val="tx1">
                      <a:lumMod val="65000"/>
                      <a:lumOff val="35000"/>
                    </a:schemeClr>
                  </a:solidFill>
                  <a:latin typeface="Microsoft YaHei" panose="020B0703020204020201" charset="-122"/>
                  <a:ea typeface="Microsoft YaHei" panose="020B0703020204020201" charset="-122"/>
                  <a:cs typeface="微软雅黑" panose="020B0703020204020201" charset="-122"/>
                  <a:sym typeface="+mn-ea"/>
                </a:rPr>
                <a:t>着手建设荔枝云平台</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50645" y="1092200"/>
            <a:ext cx="9491345" cy="4919345"/>
          </a:xfrm>
          <a:prstGeom prst="rect">
            <a:avLst/>
          </a:prstGeom>
          <a:gradFill>
            <a:gsLst>
              <a:gs pos="0">
                <a:schemeClr val="bg1"/>
              </a:gs>
              <a:gs pos="100000">
                <a:schemeClr val="bg1">
                  <a:lumMod val="95000"/>
                </a:schemeClr>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940" y="608965"/>
            <a:ext cx="55435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27940" y="608965"/>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文本框 7"/>
          <p:cNvSpPr txBox="1"/>
          <p:nvPr/>
        </p:nvSpPr>
        <p:spPr>
          <a:xfrm>
            <a:off x="1863725" y="900430"/>
            <a:ext cx="2859405" cy="645160"/>
          </a:xfrm>
          <a:prstGeom prst="rect">
            <a:avLst/>
          </a:prstGeom>
          <a:noFill/>
        </p:spPr>
        <p:txBody>
          <a:bodyPr wrap="square" rtlCol="0" anchor="t">
            <a:spAutoFit/>
          </a:bodyPr>
          <a:lstStyle/>
          <a:p>
            <a:r>
              <a:rPr lang="zh-CN" altLang="en-US" sz="3600">
                <a:solidFill>
                  <a:schemeClr val="bg1"/>
                </a:solidFill>
                <a:latin typeface="微软雅黑" panose="020B0703020204020201" charset="-122"/>
                <a:ea typeface="微软雅黑" panose="020B0703020204020201" charset="-122"/>
              </a:rPr>
              <a:t>荔枝云平台</a:t>
            </a:r>
          </a:p>
        </p:txBody>
      </p:sp>
      <p:grpSp>
        <p:nvGrpSpPr>
          <p:cNvPr id="48" name="组合 47"/>
          <p:cNvGrpSpPr/>
          <p:nvPr/>
        </p:nvGrpSpPr>
        <p:grpSpPr>
          <a:xfrm>
            <a:off x="502285" y="1186815"/>
            <a:ext cx="123825" cy="288290"/>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a:off x="410845" y="608965"/>
            <a:ext cx="0" cy="62611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51" name="矩形 50"/>
          <p:cNvSpPr/>
          <p:nvPr/>
        </p:nvSpPr>
        <p:spPr>
          <a:xfrm>
            <a:off x="2534285" y="2416175"/>
            <a:ext cx="76200" cy="2271395"/>
          </a:xfrm>
          <a:prstGeom prst="rect">
            <a:avLst/>
          </a:prstGeom>
          <a:gradFill>
            <a:gsLst>
              <a:gs pos="0">
                <a:schemeClr val="tx1">
                  <a:lumMod val="50000"/>
                  <a:lumOff val="50000"/>
                </a:schemeClr>
              </a:gs>
              <a:gs pos="100000">
                <a:schemeClr val="bg1">
                  <a:lumMod val="9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42" name="组合 41"/>
          <p:cNvGrpSpPr/>
          <p:nvPr/>
        </p:nvGrpSpPr>
        <p:grpSpPr>
          <a:xfrm>
            <a:off x="2232660" y="2364740"/>
            <a:ext cx="8067040" cy="1237615"/>
            <a:chOff x="3516" y="3411"/>
            <a:chExt cx="12704" cy="1949"/>
          </a:xfrm>
        </p:grpSpPr>
        <p:grpSp>
          <p:nvGrpSpPr>
            <p:cNvPr id="85" name="Group 68"/>
            <p:cNvGrpSpPr>
              <a:grpSpLocks noChangeAspect="1"/>
            </p:cNvGrpSpPr>
            <p:nvPr/>
          </p:nvGrpSpPr>
          <p:grpSpPr>
            <a:xfrm>
              <a:off x="3516" y="3411"/>
              <a:ext cx="1070" cy="1041"/>
              <a:chOff x="6595471" y="2476529"/>
              <a:chExt cx="723797" cy="703077"/>
            </a:xfrm>
          </p:grpSpPr>
          <p:sp>
            <p:nvSpPr>
              <p:cNvPr id="86" name="Oval 85"/>
              <p:cNvSpPr/>
              <p:nvPr/>
            </p:nvSpPr>
            <p:spPr>
              <a:xfrm>
                <a:off x="6595471" y="2476529"/>
                <a:ext cx="723797" cy="70307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955" dirty="0">
                  <a:solidFill>
                    <a:schemeClr val="accent3">
                      <a:lumMod val="50000"/>
                    </a:schemeClr>
                  </a:solidFill>
                  <a:latin typeface="微软雅黑" panose="020B0703020204020201" charset="-122"/>
                  <a:ea typeface="微软雅黑" panose="020B0703020204020201" charset="-122"/>
                  <a:sym typeface="Arial" panose="020B0604020202090204" pitchFamily="34" charset="0"/>
                </a:endParaRPr>
              </a:p>
            </p:txBody>
          </p:sp>
          <p:sp>
            <p:nvSpPr>
              <p:cNvPr id="88" name="Freeform 245"/>
              <p:cNvSpPr/>
              <p:nvPr/>
            </p:nvSpPr>
            <p:spPr bwMode="auto">
              <a:xfrm>
                <a:off x="6791563" y="2662261"/>
                <a:ext cx="331612" cy="33161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grpSp>
        <p:sp>
          <p:nvSpPr>
            <p:cNvPr id="7" name="文本框 6"/>
            <p:cNvSpPr txBox="1"/>
            <p:nvPr/>
          </p:nvSpPr>
          <p:spPr>
            <a:xfrm>
              <a:off x="4882" y="3492"/>
              <a:ext cx="2560" cy="919"/>
            </a:xfrm>
            <a:prstGeom prst="rect">
              <a:avLst/>
            </a:prstGeom>
            <a:noFill/>
          </p:spPr>
          <p:txBody>
            <a:bodyPr wrap="square" rtlCol="0" anchor="t">
              <a:spAutoFit/>
            </a:bodyPr>
            <a:lstStyle/>
            <a:p>
              <a:r>
                <a:rPr lang="en-US" altLang="zh-CN" sz="3200">
                  <a:solidFill>
                    <a:schemeClr val="tx2"/>
                  </a:solidFill>
                  <a:latin typeface="微软雅黑" panose="020B0703020204020201" charset="-122"/>
                  <a:ea typeface="微软雅黑" panose="020B0703020204020201" charset="-122"/>
                  <a:cs typeface="微软雅黑" panose="020B0703020204020201" charset="-122"/>
                </a:rPr>
                <a:t>2018</a:t>
              </a:r>
              <a:r>
                <a:rPr lang="zh-CN" altLang="en-US" sz="3200">
                  <a:solidFill>
                    <a:schemeClr val="tx2"/>
                  </a:solidFill>
                  <a:latin typeface="微软雅黑" panose="020B0703020204020201" charset="-122"/>
                  <a:ea typeface="微软雅黑" panose="020B0703020204020201" charset="-122"/>
                  <a:cs typeface="微软雅黑" panose="020B0703020204020201" charset="-122"/>
                </a:rPr>
                <a:t>年</a:t>
              </a:r>
            </a:p>
          </p:txBody>
        </p:sp>
        <p:sp>
          <p:nvSpPr>
            <p:cNvPr id="28" name="文本框 27"/>
            <p:cNvSpPr txBox="1"/>
            <p:nvPr/>
          </p:nvSpPr>
          <p:spPr>
            <a:xfrm>
              <a:off x="7822" y="3472"/>
              <a:ext cx="8398" cy="1888"/>
            </a:xfrm>
            <a:prstGeom prst="rect">
              <a:avLst/>
            </a:prstGeom>
            <a:noFill/>
          </p:spPr>
          <p:txBody>
            <a:bodyPr wrap="square" rtlCol="0">
              <a:spAutoFit/>
            </a:bodyPr>
            <a:lstStyle/>
            <a:p>
              <a:r>
                <a:rPr lang="zh-CN" altLang="en-US" sz="2000" b="1">
                  <a:solidFill>
                    <a:srgbClr val="404040"/>
                  </a:solidFill>
                  <a:latin typeface="Microsoft YaHei" panose="020B0703020204020201" charset="-122"/>
                  <a:ea typeface="Microsoft YaHei" panose="020B0703020204020201" charset="-122"/>
                  <a:cs typeface="微软雅黑" panose="020B0703020204020201" charset="-122"/>
                  <a:sym typeface="+mn-ea"/>
                </a:rPr>
                <a:t>中广联合会技术委员会</a:t>
              </a:r>
            </a:p>
            <a:p>
              <a:r>
                <a:rPr lang="zh-CN" altLang="en-US" sz="2000" b="1">
                  <a:solidFill>
                    <a:srgbClr val="404040"/>
                  </a:solidFill>
                  <a:latin typeface="Microsoft YaHei" panose="020B0703020204020201" charset="-122"/>
                  <a:ea typeface="Microsoft YaHei" panose="020B0703020204020201" charset="-122"/>
                  <a:cs typeface="微软雅黑" panose="020B0703020204020201" charset="-122"/>
                  <a:sym typeface="+mn-ea"/>
                </a:rPr>
                <a:t>组织召开荔枝云平台项目鉴定会</a:t>
              </a:r>
              <a:endParaRPr lang="zh-CN" altLang="en-US" sz="2000">
                <a:solidFill>
                  <a:srgbClr val="404040"/>
                </a:solidFill>
                <a:latin typeface="微软雅黑" panose="020B0703020204020201" charset="-122"/>
                <a:ea typeface="微软雅黑" panose="020B0703020204020201" charset="-122"/>
                <a:cs typeface="微软雅黑" panose="020B0703020204020201" charset="-122"/>
                <a:sym typeface="+mn-ea"/>
              </a:endParaRPr>
            </a:p>
            <a:p>
              <a:r>
                <a:rPr lang="zh-CN" altLang="en-US" sz="1600">
                  <a:solidFill>
                    <a:srgbClr val="404040"/>
                  </a:solidFill>
                  <a:latin typeface="微软雅黑" panose="020B0703020204020201" charset="-122"/>
                  <a:ea typeface="微软雅黑" panose="020B0703020204020201" charset="-122"/>
                  <a:cs typeface="微软雅黑" panose="020B0703020204020201" charset="-122"/>
                  <a:sym typeface="+mn-ea"/>
                </a:rPr>
                <a:t>专家：形成了支撑传统媒体与新兴媒体融合发展的平台化技术体系，走在了全国前列，达到了国际领先水平。</a:t>
              </a:r>
            </a:p>
          </p:txBody>
        </p:sp>
      </p:grpSp>
      <p:grpSp>
        <p:nvGrpSpPr>
          <p:cNvPr id="3" name="组合 2"/>
          <p:cNvGrpSpPr/>
          <p:nvPr/>
        </p:nvGrpSpPr>
        <p:grpSpPr>
          <a:xfrm>
            <a:off x="2232660" y="3995420"/>
            <a:ext cx="8067040" cy="1337945"/>
            <a:chOff x="3516" y="3087"/>
            <a:chExt cx="12704" cy="2107"/>
          </a:xfrm>
        </p:grpSpPr>
        <p:grpSp>
          <p:nvGrpSpPr>
            <p:cNvPr id="10" name="Group 68"/>
            <p:cNvGrpSpPr>
              <a:grpSpLocks noChangeAspect="1"/>
            </p:cNvGrpSpPr>
            <p:nvPr/>
          </p:nvGrpSpPr>
          <p:grpSpPr>
            <a:xfrm>
              <a:off x="3516" y="3411"/>
              <a:ext cx="1070" cy="1041"/>
              <a:chOff x="6595471" y="2476529"/>
              <a:chExt cx="723797" cy="703077"/>
            </a:xfrm>
          </p:grpSpPr>
          <p:sp>
            <p:nvSpPr>
              <p:cNvPr id="11" name="Oval 85"/>
              <p:cNvSpPr/>
              <p:nvPr/>
            </p:nvSpPr>
            <p:spPr>
              <a:xfrm>
                <a:off x="6595471" y="2476529"/>
                <a:ext cx="723797" cy="703077"/>
              </a:xfrm>
              <a:prstGeom prst="ellips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955" dirty="0">
                  <a:solidFill>
                    <a:schemeClr val="accent3">
                      <a:lumMod val="50000"/>
                    </a:schemeClr>
                  </a:solidFill>
                  <a:latin typeface="微软雅黑" panose="020B0703020204020201" charset="-122"/>
                  <a:ea typeface="微软雅黑" panose="020B0703020204020201" charset="-122"/>
                  <a:sym typeface="Arial" panose="020B0604020202090204" pitchFamily="34" charset="0"/>
                </a:endParaRPr>
              </a:p>
            </p:txBody>
          </p:sp>
          <p:sp>
            <p:nvSpPr>
              <p:cNvPr id="12" name="Freeform 245"/>
              <p:cNvSpPr/>
              <p:nvPr/>
            </p:nvSpPr>
            <p:spPr bwMode="auto">
              <a:xfrm>
                <a:off x="6791563" y="2662261"/>
                <a:ext cx="331612" cy="33161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grpSp>
        <p:sp>
          <p:nvSpPr>
            <p:cNvPr id="13" name="文本框 12"/>
            <p:cNvSpPr txBox="1"/>
            <p:nvPr/>
          </p:nvSpPr>
          <p:spPr>
            <a:xfrm>
              <a:off x="4882" y="3492"/>
              <a:ext cx="2560" cy="919"/>
            </a:xfrm>
            <a:prstGeom prst="rect">
              <a:avLst/>
            </a:prstGeom>
            <a:noFill/>
          </p:spPr>
          <p:txBody>
            <a:bodyPr wrap="square" rtlCol="0" anchor="t">
              <a:spAutoFit/>
            </a:bodyPr>
            <a:lstStyle/>
            <a:p>
              <a:r>
                <a:rPr sz="3200">
                  <a:solidFill>
                    <a:srgbClr val="CDB273"/>
                  </a:solidFill>
                  <a:latin typeface="微软雅黑" panose="020B0703020204020201" charset="-122"/>
                  <a:ea typeface="微软雅黑" panose="020B0703020204020201" charset="-122"/>
                  <a:cs typeface="微软雅黑" panose="020B0703020204020201" charset="-122"/>
                </a:rPr>
                <a:t>2019年</a:t>
              </a:r>
            </a:p>
          </p:txBody>
        </p:sp>
        <p:sp>
          <p:nvSpPr>
            <p:cNvPr id="14" name="文本框 13"/>
            <p:cNvSpPr txBox="1"/>
            <p:nvPr/>
          </p:nvSpPr>
          <p:spPr>
            <a:xfrm>
              <a:off x="7822" y="3087"/>
              <a:ext cx="8398" cy="2107"/>
            </a:xfrm>
            <a:prstGeom prst="rect">
              <a:avLst/>
            </a:prstGeom>
            <a:noFill/>
          </p:spPr>
          <p:txBody>
            <a:bodyPr wrap="square" rtlCol="0">
              <a:spAutoFit/>
            </a:bodyPr>
            <a:lstStyle/>
            <a:p>
              <a:r>
                <a:rPr lang="zh-CN" altLang="en-US">
                  <a:solidFill>
                    <a:srgbClr val="404040"/>
                  </a:solidFill>
                  <a:latin typeface="微软雅黑" panose="020B0703020204020201" charset="-122"/>
                  <a:ea typeface="微软雅黑" panose="020B0703020204020201" charset="-122"/>
                  <a:cs typeface="微软雅黑" panose="020B0703020204020201" charset="-122"/>
                  <a:sym typeface="+mn-ea"/>
                </a:rPr>
                <a:t>获国家广电总局</a:t>
              </a:r>
            </a:p>
            <a:p>
              <a:r>
                <a:rPr lang="zh-CN" altLang="en-US" b="1">
                  <a:solidFill>
                    <a:srgbClr val="404040"/>
                  </a:solidFill>
                  <a:latin typeface="Microsoft YaHei" panose="020B0703020204020201" charset="-122"/>
                  <a:ea typeface="Microsoft YaHei" panose="020B0703020204020201" charset="-122"/>
                  <a:cs typeface="Microsoft YaHei" panose="020B0703020204020201" charset="-122"/>
                  <a:sym typeface="+mn-ea"/>
                </a:rPr>
                <a:t>“2018年度广播影视科技创新奖突出贡献奖”</a:t>
              </a:r>
              <a:endParaRPr lang="zh-CN" altLang="en-US">
                <a:solidFill>
                  <a:srgbClr val="404040"/>
                </a:solidFill>
                <a:latin typeface="微软雅黑" panose="020B0703020204020201" charset="-122"/>
                <a:ea typeface="微软雅黑" panose="020B0703020204020201" charset="-122"/>
                <a:cs typeface="微软雅黑" panose="020B0703020204020201" charset="-122"/>
                <a:sym typeface="+mn-ea"/>
              </a:endParaRPr>
            </a:p>
            <a:p>
              <a:pPr>
                <a:lnSpc>
                  <a:spcPct val="150000"/>
                </a:lnSpc>
              </a:pPr>
              <a:r>
                <a:rPr lang="zh-CN" altLang="en-US">
                  <a:solidFill>
                    <a:srgbClr val="404040"/>
                  </a:solidFill>
                  <a:latin typeface="微软雅黑" panose="020B0703020204020201" charset="-122"/>
                  <a:ea typeface="微软雅黑" panose="020B0703020204020201" charset="-122"/>
                  <a:cs typeface="微软雅黑" panose="020B0703020204020201" charset="-122"/>
                  <a:sym typeface="+mn-ea"/>
                </a:rPr>
                <a:t>被江苏省委宣传部确定为</a:t>
              </a:r>
            </a:p>
            <a:p>
              <a:r>
                <a:rPr lang="zh-CN" altLang="en-US" b="1">
                  <a:solidFill>
                    <a:srgbClr val="404040"/>
                  </a:solidFill>
                  <a:latin typeface="Microsoft YaHei" panose="020B0703020204020201" charset="-122"/>
                  <a:ea typeface="Microsoft YaHei" panose="020B0703020204020201" charset="-122"/>
                  <a:cs typeface="微软雅黑" panose="020B0703020204020201" charset="-122"/>
                  <a:sym typeface="+mn-ea"/>
                </a:rPr>
                <a:t>全省唯一县级融媒体中心技术支撑平台</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9">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9" name="文本框 8"/>
          <p:cNvSpPr txBox="1"/>
          <p:nvPr/>
        </p:nvSpPr>
        <p:spPr>
          <a:xfrm>
            <a:off x="4457700" y="1896745"/>
            <a:ext cx="2747010"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03</a:t>
            </a:r>
          </a:p>
        </p:txBody>
      </p:sp>
      <p:sp>
        <p:nvSpPr>
          <p:cNvPr id="10" name="文本框 9"/>
          <p:cNvSpPr txBox="1"/>
          <p:nvPr/>
        </p:nvSpPr>
        <p:spPr>
          <a:xfrm>
            <a:off x="4502785" y="3350895"/>
            <a:ext cx="3230880" cy="1938020"/>
          </a:xfrm>
          <a:prstGeom prst="rect">
            <a:avLst/>
          </a:prstGeom>
          <a:noFill/>
        </p:spPr>
        <p:txBody>
          <a:bodyPr wrap="none" rtlCol="0">
            <a:spAutoFit/>
          </a:bodyPr>
          <a:lstStyle/>
          <a:p>
            <a:pPr algn="l"/>
            <a:r>
              <a:rPr lang="zh-CN" altLang="en-US" sz="6000">
                <a:latin typeface="微软雅黑" panose="020B0703020204020201" charset="-122"/>
                <a:ea typeface="微软雅黑" panose="020B0703020204020201" charset="-122"/>
              </a:rPr>
              <a:t>拓展新兴</a:t>
            </a:r>
          </a:p>
          <a:p>
            <a:pPr algn="l"/>
            <a:r>
              <a:rPr lang="zh-CN" altLang="en-US" sz="6000">
                <a:latin typeface="微软雅黑" panose="020B0703020204020201" charset="-122"/>
                <a:ea typeface="微软雅黑" panose="020B0703020204020201" charset="-122"/>
              </a:rPr>
              <a:t>传播渠道</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74" name="组合 18"/>
          <p:cNvGrpSpPr/>
          <p:nvPr/>
        </p:nvGrpSpPr>
        <p:grpSpPr>
          <a:xfrm>
            <a:off x="1761490" y="4984115"/>
            <a:ext cx="1860550" cy="1174115"/>
            <a:chOff x="8921643" y="0"/>
            <a:chExt cx="1149294" cy="792164"/>
          </a:xfrm>
        </p:grpSpPr>
        <p:sp>
          <p:nvSpPr>
            <p:cNvPr id="104866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6" name="组合 18"/>
          <p:cNvGrpSpPr/>
          <p:nvPr/>
        </p:nvGrpSpPr>
        <p:grpSpPr>
          <a:xfrm>
            <a:off x="-19685" y="-12065"/>
            <a:ext cx="1860550" cy="1174115"/>
            <a:chOff x="8921643" y="0"/>
            <a:chExt cx="1149294" cy="792164"/>
          </a:xfrm>
        </p:grpSpPr>
        <p:sp>
          <p:nvSpPr>
            <p:cNvPr id="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854200" y="856615"/>
            <a:ext cx="8980805" cy="471360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11" name="组合 10"/>
          <p:cNvGrpSpPr/>
          <p:nvPr/>
        </p:nvGrpSpPr>
        <p:grpSpPr>
          <a:xfrm>
            <a:off x="4518660" y="1422400"/>
            <a:ext cx="4827905" cy="891540"/>
            <a:chOff x="2049" y="2520"/>
            <a:chExt cx="7603" cy="1404"/>
          </a:xfrm>
        </p:grpSpPr>
        <p:sp>
          <p:nvSpPr>
            <p:cNvPr id="7" name="圆角矩形 6"/>
            <p:cNvSpPr/>
            <p:nvPr/>
          </p:nvSpPr>
          <p:spPr>
            <a:xfrm>
              <a:off x="2049" y="2602"/>
              <a:ext cx="7603" cy="1304"/>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平行四边形 7"/>
            <p:cNvSpPr/>
            <p:nvPr/>
          </p:nvSpPr>
          <p:spPr>
            <a:xfrm flipH="1">
              <a:off x="2209" y="2520"/>
              <a:ext cx="985" cy="1404"/>
            </a:xfrm>
            <a:prstGeom prst="parallelogram">
              <a:avLst/>
            </a:pr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0" name="文本框 9"/>
            <p:cNvSpPr txBox="1"/>
            <p:nvPr/>
          </p:nvSpPr>
          <p:spPr>
            <a:xfrm>
              <a:off x="3533" y="2940"/>
              <a:ext cx="5139" cy="628"/>
            </a:xfrm>
            <a:prstGeom prst="rect">
              <a:avLst/>
            </a:prstGeom>
            <a:noFill/>
          </p:spPr>
          <p:txBody>
            <a:bodyPr wrap="square" rtlCol="0" anchor="t">
              <a:spAutoFit/>
            </a:bodyPr>
            <a:lstStyle/>
            <a:p>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2013</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年  </a:t>
              </a:r>
              <a:r>
                <a:rPr lang="zh-CN" altLang="en-US" sz="2000">
                  <a:latin typeface="微软雅黑" panose="020B0703020204020201" charset="-122"/>
                  <a:ea typeface="微软雅黑" panose="020B0703020204020201" charset="-122"/>
                  <a:cs typeface="微软雅黑" panose="020B0703020204020201" charset="-122"/>
                </a:rPr>
                <a:t>客户端上线</a:t>
              </a:r>
            </a:p>
          </p:txBody>
        </p:sp>
      </p:grpSp>
      <p:grpSp>
        <p:nvGrpSpPr>
          <p:cNvPr id="3" name="组合 2"/>
          <p:cNvGrpSpPr/>
          <p:nvPr/>
        </p:nvGrpSpPr>
        <p:grpSpPr>
          <a:xfrm>
            <a:off x="4519295" y="2501900"/>
            <a:ext cx="4826635" cy="891540"/>
            <a:chOff x="2049" y="2520"/>
            <a:chExt cx="7601" cy="1404"/>
          </a:xfrm>
        </p:grpSpPr>
        <p:sp>
          <p:nvSpPr>
            <p:cNvPr id="27" name="圆角矩形 26"/>
            <p:cNvSpPr/>
            <p:nvPr/>
          </p:nvSpPr>
          <p:spPr>
            <a:xfrm>
              <a:off x="2049" y="2602"/>
              <a:ext cx="7601" cy="1304"/>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8" name="平行四边形 27"/>
            <p:cNvSpPr/>
            <p:nvPr/>
          </p:nvSpPr>
          <p:spPr>
            <a:xfrm flipH="1">
              <a:off x="2209" y="2520"/>
              <a:ext cx="985" cy="1404"/>
            </a:xfrm>
            <a:prstGeom prst="parallelogram">
              <a:avLst/>
            </a:pr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9" name="文本框 28"/>
            <p:cNvSpPr txBox="1"/>
            <p:nvPr/>
          </p:nvSpPr>
          <p:spPr>
            <a:xfrm>
              <a:off x="3532" y="2908"/>
              <a:ext cx="6118" cy="628"/>
            </a:xfrm>
            <a:prstGeom prst="rect">
              <a:avLst/>
            </a:prstGeom>
            <a:noFill/>
          </p:spPr>
          <p:txBody>
            <a:bodyPr wrap="square" rtlCol="0" anchor="t">
              <a:spAutoFit/>
            </a:bodyPr>
            <a:lstStyle/>
            <a:p>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2019</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年  </a:t>
              </a:r>
              <a:r>
                <a:rPr lang="zh-CN" altLang="en-US" sz="2000">
                  <a:latin typeface="微软雅黑" panose="020B0703020204020201" charset="-122"/>
                  <a:ea typeface="微软雅黑" panose="020B0703020204020201" charset="-122"/>
                  <a:cs typeface="微软雅黑" panose="020B0703020204020201" charset="-122"/>
                </a:rPr>
                <a:t>开启</a:t>
              </a:r>
              <a:r>
                <a:rPr lang="en-US" altLang="zh-CN" sz="2000">
                  <a:latin typeface="微软雅黑" panose="020B0703020204020201" charset="-122"/>
                  <a:ea typeface="微软雅黑" panose="020B0703020204020201" charset="-122"/>
                  <a:cs typeface="微软雅黑" panose="020B0703020204020201" charset="-122"/>
                </a:rPr>
                <a:t>“</a:t>
              </a:r>
              <a:r>
                <a:rPr lang="zh-CN" altLang="en-US" sz="2000">
                  <a:latin typeface="微软雅黑" panose="020B0703020204020201" charset="-122"/>
                  <a:ea typeface="微软雅黑" panose="020B0703020204020201" charset="-122"/>
                  <a:cs typeface="微软雅黑" panose="020B0703020204020201" charset="-122"/>
                </a:rPr>
                <a:t>全国化战略</a:t>
              </a:r>
              <a:r>
                <a:rPr lang="en-US" altLang="zh-CN" sz="2000">
                  <a:latin typeface="微软雅黑" panose="020B0703020204020201" charset="-122"/>
                  <a:ea typeface="微软雅黑" panose="020B0703020204020201" charset="-122"/>
                  <a:cs typeface="微软雅黑" panose="020B0703020204020201" charset="-122"/>
                </a:rPr>
                <a:t>”</a:t>
              </a:r>
            </a:p>
          </p:txBody>
        </p:sp>
      </p:grpSp>
      <p:grpSp>
        <p:nvGrpSpPr>
          <p:cNvPr id="33" name="组合 32"/>
          <p:cNvGrpSpPr/>
          <p:nvPr/>
        </p:nvGrpSpPr>
        <p:grpSpPr>
          <a:xfrm>
            <a:off x="4519930" y="3638550"/>
            <a:ext cx="6205855" cy="1237615"/>
            <a:chOff x="2049" y="2294"/>
            <a:chExt cx="9773" cy="1949"/>
          </a:xfrm>
        </p:grpSpPr>
        <p:sp>
          <p:nvSpPr>
            <p:cNvPr id="34" name="圆角矩形 33"/>
            <p:cNvSpPr/>
            <p:nvPr/>
          </p:nvSpPr>
          <p:spPr>
            <a:xfrm>
              <a:off x="2049" y="2294"/>
              <a:ext cx="7601" cy="1823"/>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5" name="平行四边形 34"/>
            <p:cNvSpPr/>
            <p:nvPr/>
          </p:nvSpPr>
          <p:spPr>
            <a:xfrm flipH="1">
              <a:off x="2209" y="2294"/>
              <a:ext cx="985" cy="1949"/>
            </a:xfrm>
            <a:prstGeom prst="parallelogram">
              <a:avLst/>
            </a:pr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微软雅黑" panose="020B0703020204020201" charset="-122"/>
                  <a:ea typeface="微软雅黑" panose="020B0703020204020201" charset="-122"/>
                </a:rPr>
                <a:t> </a:t>
              </a:r>
            </a:p>
          </p:txBody>
        </p:sp>
        <p:sp>
          <p:nvSpPr>
            <p:cNvPr id="36" name="文本框 35"/>
            <p:cNvSpPr txBox="1"/>
            <p:nvPr/>
          </p:nvSpPr>
          <p:spPr>
            <a:xfrm>
              <a:off x="3545" y="2552"/>
              <a:ext cx="8277" cy="1307"/>
            </a:xfrm>
            <a:prstGeom prst="rect">
              <a:avLst/>
            </a:prstGeom>
            <a:noFill/>
          </p:spPr>
          <p:txBody>
            <a:bodyPr wrap="square" rtlCol="0" anchor="t">
              <a:spAutoFit/>
            </a:bodyPr>
            <a:lstStyle/>
            <a:p>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截止</a:t>
              </a:r>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2020</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年</a:t>
              </a:r>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7</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月  </a:t>
              </a:r>
            </a:p>
            <a:p>
              <a:r>
                <a:rPr sz="2000">
                  <a:latin typeface="微软雅黑" panose="020B0703020204020201" charset="-122"/>
                  <a:ea typeface="微软雅黑" panose="020B0703020204020201" charset="-122"/>
                  <a:cs typeface="微软雅黑" panose="020B0703020204020201" charset="-122"/>
                </a:rPr>
                <a:t>下载用户突破 </a:t>
              </a:r>
              <a:r>
                <a:rPr sz="2800" b="1" i="1">
                  <a:solidFill>
                    <a:schemeClr val="tx2"/>
                  </a:solidFill>
                  <a:latin typeface="Microsoft YaHei" panose="020B0703020204020201" charset="-122"/>
                  <a:ea typeface="Microsoft YaHei" panose="020B0703020204020201" charset="-122"/>
                  <a:cs typeface="微软雅黑" panose="020B0703020204020201" charset="-122"/>
                </a:rPr>
                <a:t>2</a:t>
              </a:r>
              <a:r>
                <a:rPr lang="en-US" sz="2800" b="1" i="1">
                  <a:solidFill>
                    <a:schemeClr val="tx2"/>
                  </a:solidFill>
                  <a:latin typeface="Microsoft YaHei" panose="020B0703020204020201" charset="-122"/>
                  <a:ea typeface="Microsoft YaHei" panose="020B0703020204020201" charset="-122"/>
                  <a:cs typeface="微软雅黑" panose="020B0703020204020201" charset="-122"/>
                </a:rPr>
                <a:t>8</a:t>
              </a:r>
              <a:r>
                <a:rPr sz="2800" b="1" i="1">
                  <a:solidFill>
                    <a:schemeClr val="tx2"/>
                  </a:solidFill>
                  <a:latin typeface="Microsoft YaHei" panose="020B0703020204020201" charset="-122"/>
                  <a:ea typeface="Microsoft YaHei" panose="020B0703020204020201" charset="-122"/>
                  <a:cs typeface="微软雅黑" panose="020B0703020204020201" charset="-122"/>
                </a:rPr>
                <a:t>00 </a:t>
              </a:r>
              <a:r>
                <a:rPr sz="2000">
                  <a:latin typeface="微软雅黑" panose="020B0703020204020201" charset="-122"/>
                  <a:ea typeface="微软雅黑" panose="020B0703020204020201" charset="-122"/>
                  <a:cs typeface="微软雅黑" panose="020B0703020204020201" charset="-122"/>
                </a:rPr>
                <a:t>万</a:t>
              </a:r>
            </a:p>
          </p:txBody>
        </p:sp>
      </p:grpSp>
      <p:grpSp>
        <p:nvGrpSpPr>
          <p:cNvPr id="41" name="组合 40"/>
          <p:cNvGrpSpPr/>
          <p:nvPr/>
        </p:nvGrpSpPr>
        <p:grpSpPr>
          <a:xfrm>
            <a:off x="1094740" y="552450"/>
            <a:ext cx="3970655" cy="5487670"/>
            <a:chOff x="1099744" y="1085850"/>
            <a:chExt cx="3447314" cy="5072600"/>
          </a:xfrm>
        </p:grpSpPr>
        <p:pic>
          <p:nvPicPr>
            <p:cNvPr id="42" name="Picture 2" descr="C:\Users\ty\Desktop\70eccda569d39e9be0a782bb924fcf26.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792" y="1085850"/>
              <a:ext cx="2466311" cy="507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椭圆 42"/>
            <p:cNvSpPr/>
            <p:nvPr/>
          </p:nvSpPr>
          <p:spPr>
            <a:xfrm>
              <a:off x="1099744" y="1933796"/>
              <a:ext cx="3447314" cy="3447314"/>
            </a:xfrm>
            <a:prstGeom prst="ellipse">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703020204020201" charset="-122"/>
                <a:ea typeface="微软雅黑" panose="020B0703020204020201" charset="-122"/>
              </a:endParaRPr>
            </a:p>
          </p:txBody>
        </p:sp>
      </p:grpSp>
      <p:pic>
        <p:nvPicPr>
          <p:cNvPr id="44" name="图片 43"/>
          <p:cNvPicPr>
            <a:picLocks noChangeAspect="1"/>
          </p:cNvPicPr>
          <p:nvPr/>
        </p:nvPicPr>
        <p:blipFill>
          <a:blip r:embed="rId5"/>
          <a:stretch>
            <a:fillRect/>
          </a:stretch>
        </p:blipFill>
        <p:spPr>
          <a:xfrm>
            <a:off x="1480185" y="1271905"/>
            <a:ext cx="2435225" cy="4063365"/>
          </a:xfrm>
          <a:prstGeom prst="rect">
            <a:avLst/>
          </a:prstGeom>
        </p:spPr>
      </p:pic>
      <p:sp>
        <p:nvSpPr>
          <p:cNvPr id="2" name="矩形 1"/>
          <p:cNvSpPr/>
          <p:nvPr/>
        </p:nvSpPr>
        <p:spPr>
          <a:xfrm>
            <a:off x="7993380" y="5102860"/>
            <a:ext cx="32448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10835005" y="5102860"/>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8514715" y="5450840"/>
            <a:ext cx="1980565" cy="583565"/>
          </a:xfrm>
          <a:prstGeom prst="rect">
            <a:avLst/>
          </a:prstGeom>
          <a:noFill/>
        </p:spPr>
        <p:txBody>
          <a:bodyPr wrap="square" rtlCol="0" anchor="t">
            <a:spAutoFit/>
          </a:bodyPr>
          <a:lstStyle/>
          <a:p>
            <a:r>
              <a:rPr lang="zh-CN" altLang="en-US" sz="3200">
                <a:solidFill>
                  <a:schemeClr val="bg1"/>
                </a:solidFill>
                <a:latin typeface="微软雅黑" panose="020B0703020204020201" charset="-122"/>
                <a:ea typeface="微软雅黑" panose="020B0703020204020201" charset="-122"/>
              </a:rPr>
              <a:t>荔枝新闻</a:t>
            </a:r>
          </a:p>
        </p:txBody>
      </p:sp>
      <p:grpSp>
        <p:nvGrpSpPr>
          <p:cNvPr id="32" name="组合 31"/>
          <p:cNvGrpSpPr/>
          <p:nvPr/>
        </p:nvGrpSpPr>
        <p:grpSpPr>
          <a:xfrm flipH="1">
            <a:off x="11529060" y="5334635"/>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854200" y="856615"/>
            <a:ext cx="8980805" cy="471360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0" name="文本框 9"/>
          <p:cNvSpPr txBox="1"/>
          <p:nvPr/>
        </p:nvSpPr>
        <p:spPr>
          <a:xfrm>
            <a:off x="4698365" y="1474470"/>
            <a:ext cx="5796915" cy="1337945"/>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altLang="en-US">
                <a:latin typeface="微软雅黑" panose="020B0703020204020201" charset="-122"/>
                <a:ea typeface="微软雅黑" panose="020B0703020204020201" charset="-122"/>
                <a:cs typeface="微软雅黑" panose="020B0703020204020201" charset="-122"/>
              </a:rPr>
              <a:t>获第二十八届中国新闻奖一等奖、指尖融媒榜最具影响力广电融媒平台、国家广电总局广播电视移动传播研究突出贡献APP等多个奖项</a:t>
            </a:r>
          </a:p>
        </p:txBody>
      </p:sp>
      <p:sp>
        <p:nvSpPr>
          <p:cNvPr id="36" name="文本框 35"/>
          <p:cNvSpPr txBox="1"/>
          <p:nvPr/>
        </p:nvSpPr>
        <p:spPr>
          <a:xfrm>
            <a:off x="4699000" y="3097530"/>
            <a:ext cx="5604510" cy="1476375"/>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altLang="en-US" sz="2000">
                <a:latin typeface="微软雅黑" panose="020B0703020204020201" charset="-122"/>
                <a:ea typeface="微软雅黑" panose="020B0703020204020201" charset="-122"/>
                <a:cs typeface="微软雅黑" panose="020B0703020204020201" charset="-122"/>
                <a:sym typeface="+mn-ea"/>
              </a:rPr>
              <a:t>2019年7月至今，在索福瑞统计的全国省级台融合传播指数中，</a:t>
            </a:r>
            <a:r>
              <a:rPr lang="zh-CN" altLang="en-US" sz="2000">
                <a:solidFill>
                  <a:srgbClr val="1F4E79"/>
                </a:solidFill>
                <a:latin typeface="微软雅黑" panose="020B0703020204020201" charset="-122"/>
                <a:ea typeface="微软雅黑" panose="020B0703020204020201" charset="-122"/>
                <a:cs typeface="微软雅黑" panose="020B0703020204020201" charset="-122"/>
                <a:sym typeface="+mn-ea"/>
              </a:rPr>
              <a:t>“荔枝新闻”与“荔枝视频”微博账号多次位居全国省级台账号前三</a:t>
            </a:r>
          </a:p>
        </p:txBody>
      </p:sp>
      <p:grpSp>
        <p:nvGrpSpPr>
          <p:cNvPr id="41" name="组合 40"/>
          <p:cNvGrpSpPr/>
          <p:nvPr/>
        </p:nvGrpSpPr>
        <p:grpSpPr>
          <a:xfrm>
            <a:off x="1094740" y="556895"/>
            <a:ext cx="3970655" cy="5487670"/>
            <a:chOff x="1099744" y="1085850"/>
            <a:chExt cx="3447314" cy="5072600"/>
          </a:xfrm>
        </p:grpSpPr>
        <p:pic>
          <p:nvPicPr>
            <p:cNvPr id="42" name="Picture 2" descr="C:\Users\ty\Desktop\70eccda569d39e9be0a782bb924fcf26.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792" y="1085850"/>
              <a:ext cx="2466311" cy="507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椭圆 42"/>
            <p:cNvSpPr/>
            <p:nvPr/>
          </p:nvSpPr>
          <p:spPr>
            <a:xfrm>
              <a:off x="1099744" y="1933796"/>
              <a:ext cx="3447314" cy="3447314"/>
            </a:xfrm>
            <a:prstGeom prst="ellipse">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703020204020201" charset="-122"/>
                <a:ea typeface="微软雅黑" panose="020B0703020204020201" charset="-122"/>
              </a:endParaRPr>
            </a:p>
          </p:txBody>
        </p:sp>
      </p:grpSp>
      <p:sp>
        <p:nvSpPr>
          <p:cNvPr id="2" name="矩形 1"/>
          <p:cNvSpPr/>
          <p:nvPr/>
        </p:nvSpPr>
        <p:spPr>
          <a:xfrm>
            <a:off x="7904480" y="5102860"/>
            <a:ext cx="33337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10835005" y="5102860"/>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0" name="文本框 29"/>
          <p:cNvSpPr txBox="1"/>
          <p:nvPr/>
        </p:nvSpPr>
        <p:spPr>
          <a:xfrm>
            <a:off x="8489950" y="5450840"/>
            <a:ext cx="2005330" cy="583565"/>
          </a:xfrm>
          <a:prstGeom prst="rect">
            <a:avLst/>
          </a:prstGeom>
          <a:noFill/>
        </p:spPr>
        <p:txBody>
          <a:bodyPr wrap="square" rtlCol="0" anchor="t">
            <a:spAutoFit/>
          </a:bodyPr>
          <a:lstStyle/>
          <a:p>
            <a:r>
              <a:rPr lang="zh-CN" altLang="en-US" sz="3200">
                <a:solidFill>
                  <a:schemeClr val="bg1"/>
                </a:solidFill>
                <a:latin typeface="微软雅黑" panose="020B0703020204020201" charset="-122"/>
                <a:ea typeface="微软雅黑" panose="020B0703020204020201" charset="-122"/>
              </a:rPr>
              <a:t>荔枝新闻</a:t>
            </a:r>
          </a:p>
        </p:txBody>
      </p:sp>
      <p:grpSp>
        <p:nvGrpSpPr>
          <p:cNvPr id="32" name="组合 31"/>
          <p:cNvGrpSpPr/>
          <p:nvPr/>
        </p:nvGrpSpPr>
        <p:grpSpPr>
          <a:xfrm flipH="1">
            <a:off x="11529060" y="5334635"/>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pic>
        <p:nvPicPr>
          <p:cNvPr id="7" name="图片 6"/>
          <p:cNvPicPr>
            <a:picLocks noChangeAspect="1"/>
          </p:cNvPicPr>
          <p:nvPr/>
        </p:nvPicPr>
        <p:blipFill>
          <a:blip r:embed="rId5"/>
          <a:srcRect l="141" t="-269" r="49727" b="34926"/>
          <a:stretch>
            <a:fillRect/>
          </a:stretch>
        </p:blipFill>
        <p:spPr>
          <a:xfrm>
            <a:off x="1398270" y="1188720"/>
            <a:ext cx="2564130" cy="41465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854200" y="856615"/>
            <a:ext cx="8980805" cy="471360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11" name="组合 10"/>
          <p:cNvGrpSpPr/>
          <p:nvPr/>
        </p:nvGrpSpPr>
        <p:grpSpPr>
          <a:xfrm>
            <a:off x="4518660" y="1493607"/>
            <a:ext cx="5347970" cy="1133231"/>
            <a:chOff x="2049" y="2602"/>
            <a:chExt cx="8422" cy="1305"/>
          </a:xfrm>
        </p:grpSpPr>
        <p:sp>
          <p:nvSpPr>
            <p:cNvPr id="7" name="圆角矩形 6"/>
            <p:cNvSpPr/>
            <p:nvPr/>
          </p:nvSpPr>
          <p:spPr>
            <a:xfrm>
              <a:off x="2049" y="2602"/>
              <a:ext cx="8422" cy="1304"/>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平行四边形 7"/>
            <p:cNvSpPr/>
            <p:nvPr/>
          </p:nvSpPr>
          <p:spPr>
            <a:xfrm flipH="1">
              <a:off x="2209" y="2602"/>
              <a:ext cx="985" cy="1305"/>
            </a:xfrm>
            <a:prstGeom prst="parallelogram">
              <a:avLst/>
            </a:pr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0" name="文本框 9"/>
            <p:cNvSpPr txBox="1"/>
            <p:nvPr/>
          </p:nvSpPr>
          <p:spPr>
            <a:xfrm>
              <a:off x="3553" y="2789"/>
              <a:ext cx="6918" cy="814"/>
            </a:xfrm>
            <a:prstGeom prst="rect">
              <a:avLst/>
            </a:prstGeom>
            <a:noFill/>
          </p:spPr>
          <p:txBody>
            <a:bodyPr wrap="square" rtlCol="0" anchor="t">
              <a:spAutoFit/>
            </a:bodyPr>
            <a:lstStyle/>
            <a:p>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2017</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年</a:t>
              </a:r>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8</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月  </a:t>
              </a:r>
            </a:p>
            <a:p>
              <a:r>
                <a:rPr lang="zh-CN" altLang="en-US" sz="2000">
                  <a:latin typeface="微软雅黑" panose="020B0703020204020201" charset="-122"/>
                  <a:ea typeface="微软雅黑" panose="020B0703020204020201" charset="-122"/>
                  <a:cs typeface="微软雅黑" panose="020B0703020204020201" charset="-122"/>
                </a:rPr>
                <a:t>我苏网、我苏客户端正式上线</a:t>
              </a:r>
            </a:p>
          </p:txBody>
        </p:sp>
      </p:grpSp>
      <p:grpSp>
        <p:nvGrpSpPr>
          <p:cNvPr id="41" name="组合 40"/>
          <p:cNvGrpSpPr/>
          <p:nvPr/>
        </p:nvGrpSpPr>
        <p:grpSpPr>
          <a:xfrm>
            <a:off x="1094740" y="552450"/>
            <a:ext cx="3970655" cy="5487670"/>
            <a:chOff x="1099744" y="1085850"/>
            <a:chExt cx="3447314" cy="5072600"/>
          </a:xfrm>
        </p:grpSpPr>
        <p:pic>
          <p:nvPicPr>
            <p:cNvPr id="42" name="Picture 2" descr="C:\Users\ty\Desktop\70eccda569d39e9be0a782bb924fcf26.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792" y="1085850"/>
              <a:ext cx="2466311" cy="507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椭圆 42"/>
            <p:cNvSpPr/>
            <p:nvPr/>
          </p:nvSpPr>
          <p:spPr>
            <a:xfrm>
              <a:off x="1099744" y="1933796"/>
              <a:ext cx="3447314" cy="3447314"/>
            </a:xfrm>
            <a:prstGeom prst="ellipse">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矩形 1"/>
          <p:cNvSpPr/>
          <p:nvPr/>
        </p:nvSpPr>
        <p:spPr>
          <a:xfrm>
            <a:off x="8691245" y="5102860"/>
            <a:ext cx="2546985"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10835005" y="5102860"/>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32" name="组合 31"/>
          <p:cNvGrpSpPr/>
          <p:nvPr/>
        </p:nvGrpSpPr>
        <p:grpSpPr>
          <a:xfrm flipH="1">
            <a:off x="11529060" y="533781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9" name="文本框 8"/>
          <p:cNvSpPr txBox="1"/>
          <p:nvPr/>
        </p:nvSpPr>
        <p:spPr>
          <a:xfrm>
            <a:off x="9159240" y="5456555"/>
            <a:ext cx="1218565" cy="583565"/>
          </a:xfrm>
          <a:prstGeom prst="rect">
            <a:avLst/>
          </a:prstGeom>
          <a:noFill/>
        </p:spPr>
        <p:txBody>
          <a:bodyPr wrap="square" rtlCol="0" anchor="t">
            <a:spAutoFit/>
          </a:bodyPr>
          <a:lstStyle/>
          <a:p>
            <a:r>
              <a:rPr lang="zh-CN" altLang="en-US" sz="3200">
                <a:solidFill>
                  <a:schemeClr val="bg1"/>
                </a:solidFill>
                <a:latin typeface="微软雅黑" panose="020B0703020204020201" charset="-122"/>
                <a:ea typeface="微软雅黑" panose="020B0703020204020201" charset="-122"/>
              </a:rPr>
              <a:t>我苏</a:t>
            </a:r>
          </a:p>
        </p:txBody>
      </p:sp>
      <p:grpSp>
        <p:nvGrpSpPr>
          <p:cNvPr id="13" name="组合 12"/>
          <p:cNvGrpSpPr/>
          <p:nvPr/>
        </p:nvGrpSpPr>
        <p:grpSpPr>
          <a:xfrm>
            <a:off x="4518660" y="3070904"/>
            <a:ext cx="5401310" cy="1274776"/>
            <a:chOff x="2049" y="2561"/>
            <a:chExt cx="8506" cy="1468"/>
          </a:xfrm>
        </p:grpSpPr>
        <p:sp>
          <p:nvSpPr>
            <p:cNvPr id="14" name="圆角矩形 13"/>
            <p:cNvSpPr/>
            <p:nvPr/>
          </p:nvSpPr>
          <p:spPr>
            <a:xfrm>
              <a:off x="2049" y="2602"/>
              <a:ext cx="8422" cy="1387"/>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5" name="任意多边形 14"/>
            <p:cNvSpPr/>
            <p:nvPr/>
          </p:nvSpPr>
          <p:spPr>
            <a:xfrm flipH="1">
              <a:off x="2209" y="2561"/>
              <a:ext cx="1143" cy="1468"/>
            </a:xfrm>
            <a:custGeom>
              <a:avLst/>
              <a:gdLst>
                <a:gd name="connsiteX0" fmla="*/ 0 w 1143"/>
                <a:gd name="connsiteY0" fmla="*/ 2337 h 2337"/>
                <a:gd name="connsiteX1" fmla="*/ 404 w 1143"/>
                <a:gd name="connsiteY1" fmla="*/ 0 h 2337"/>
                <a:gd name="connsiteX2" fmla="*/ 1143 w 1143"/>
                <a:gd name="connsiteY2" fmla="*/ 0 h 2337"/>
                <a:gd name="connsiteX3" fmla="*/ 740 w 1143"/>
                <a:gd name="connsiteY3" fmla="*/ 2317 h 2337"/>
                <a:gd name="connsiteX4" fmla="*/ 0 w 1143"/>
                <a:gd name="connsiteY4" fmla="*/ 2337 h 2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 h="2337">
                  <a:moveTo>
                    <a:pt x="0" y="2337"/>
                  </a:moveTo>
                  <a:lnTo>
                    <a:pt x="404" y="0"/>
                  </a:lnTo>
                  <a:lnTo>
                    <a:pt x="1143" y="0"/>
                  </a:lnTo>
                  <a:lnTo>
                    <a:pt x="740" y="2317"/>
                  </a:lnTo>
                  <a:lnTo>
                    <a:pt x="0" y="2337"/>
                  </a:lnTo>
                  <a:close/>
                </a:path>
              </a:pathLst>
            </a:cu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6" name="文本框 15"/>
            <p:cNvSpPr txBox="1"/>
            <p:nvPr/>
          </p:nvSpPr>
          <p:spPr>
            <a:xfrm>
              <a:off x="3637" y="2817"/>
              <a:ext cx="6918" cy="956"/>
            </a:xfrm>
            <a:prstGeom prst="rect">
              <a:avLst/>
            </a:prstGeom>
            <a:noFill/>
          </p:spPr>
          <p:txBody>
            <a:bodyPr wrap="square" rtlCol="0" anchor="t">
              <a:spAutoFit/>
            </a:bodyPr>
            <a:lstStyle/>
            <a:p>
              <a:r>
                <a:rPr sz="2000" b="1">
                  <a:solidFill>
                    <a:srgbClr val="CDB273"/>
                  </a:solidFill>
                  <a:latin typeface="微软雅黑" panose="020B0703020204020201" charset="-122"/>
                  <a:ea typeface="微软雅黑" panose="020B0703020204020201" charset="-122"/>
                  <a:cs typeface="微软雅黑" panose="020B0703020204020201" charset="-122"/>
                </a:rPr>
                <a:t>截至2020年7月</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  </a:t>
              </a:r>
            </a:p>
            <a:p>
              <a:r>
                <a:rPr lang="zh-CN" altLang="en-US" sz="2000">
                  <a:latin typeface="微软雅黑" panose="020B0703020204020201" charset="-122"/>
                  <a:ea typeface="微软雅黑" panose="020B0703020204020201" charset="-122"/>
                  <a:cs typeface="微软雅黑" panose="020B0703020204020201" charset="-122"/>
                </a:rPr>
                <a:t>下载突破</a:t>
              </a:r>
              <a:r>
                <a:rPr lang="zh-CN" altLang="en-US" sz="2800" b="1" i="1">
                  <a:solidFill>
                    <a:schemeClr val="tx2"/>
                  </a:solidFill>
                  <a:latin typeface="Microsoft YaHei" panose="020B0703020204020201" charset="-122"/>
                  <a:ea typeface="Microsoft YaHei" panose="020B0703020204020201" charset="-122"/>
                  <a:cs typeface="微软雅黑" panose="020B0703020204020201" charset="-122"/>
                </a:rPr>
                <a:t>360 </a:t>
              </a:r>
              <a:r>
                <a:rPr lang="zh-CN" altLang="en-US" sz="2000">
                  <a:latin typeface="微软雅黑" panose="020B0703020204020201" charset="-122"/>
                  <a:ea typeface="微软雅黑" panose="020B0703020204020201" charset="-122"/>
                  <a:cs typeface="微软雅黑" panose="020B0703020204020201" charset="-122"/>
                </a:rPr>
                <a:t>万</a:t>
              </a:r>
            </a:p>
          </p:txBody>
        </p:sp>
      </p:grpSp>
      <p:pic>
        <p:nvPicPr>
          <p:cNvPr id="17" name="图片 16"/>
          <p:cNvPicPr>
            <a:picLocks noChangeAspect="1"/>
          </p:cNvPicPr>
          <p:nvPr/>
        </p:nvPicPr>
        <p:blipFill>
          <a:blip r:embed="rId5"/>
          <a:stretch>
            <a:fillRect/>
          </a:stretch>
        </p:blipFill>
        <p:spPr>
          <a:xfrm>
            <a:off x="1480820" y="1231265"/>
            <a:ext cx="2435225" cy="41033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011295" y="636270"/>
            <a:ext cx="7640955" cy="5076190"/>
          </a:xfrm>
          <a:prstGeom prst="rect">
            <a:avLst/>
          </a:prstGeom>
          <a:gradFill>
            <a:gsLst>
              <a:gs pos="0">
                <a:schemeClr val="bg2"/>
              </a:gs>
              <a:gs pos="100000">
                <a:schemeClr val="bg1"/>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11" name="组合 10"/>
          <p:cNvGrpSpPr/>
          <p:nvPr/>
        </p:nvGrpSpPr>
        <p:grpSpPr>
          <a:xfrm>
            <a:off x="6371385" y="793115"/>
            <a:ext cx="4851428" cy="1074420"/>
            <a:chOff x="3224" y="2602"/>
            <a:chExt cx="7788" cy="1305"/>
          </a:xfrm>
        </p:grpSpPr>
        <p:sp>
          <p:nvSpPr>
            <p:cNvPr id="7" name="圆角矩形 6"/>
            <p:cNvSpPr/>
            <p:nvPr/>
          </p:nvSpPr>
          <p:spPr>
            <a:xfrm>
              <a:off x="3224" y="2602"/>
              <a:ext cx="7788" cy="1241"/>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平行四边形 7"/>
            <p:cNvSpPr/>
            <p:nvPr/>
          </p:nvSpPr>
          <p:spPr>
            <a:xfrm flipH="1">
              <a:off x="3336" y="2602"/>
              <a:ext cx="863" cy="1305"/>
            </a:xfrm>
            <a:prstGeom prst="parallelogram">
              <a:avLst/>
            </a:pr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0" name="文本框 9"/>
            <p:cNvSpPr txBox="1"/>
            <p:nvPr/>
          </p:nvSpPr>
          <p:spPr>
            <a:xfrm>
              <a:off x="4543" y="2786"/>
              <a:ext cx="6452" cy="821"/>
            </a:xfrm>
            <a:prstGeom prst="rect">
              <a:avLst/>
            </a:prstGeom>
            <a:noFill/>
          </p:spPr>
          <p:txBody>
            <a:bodyPr wrap="square" rtlCol="0" anchor="t">
              <a:spAutoFit/>
            </a:bodyPr>
            <a:lstStyle/>
            <a:p>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2017</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年</a:t>
              </a:r>
              <a:r>
                <a:rPr lang="en-US" altLang="zh-CN" sz="2000" b="1">
                  <a:solidFill>
                    <a:srgbClr val="CDB273"/>
                  </a:solidFill>
                  <a:latin typeface="微软雅黑" panose="020B0703020204020201" charset="-122"/>
                  <a:ea typeface="微软雅黑" panose="020B0703020204020201" charset="-122"/>
                  <a:cs typeface="微软雅黑" panose="020B0703020204020201" charset="-122"/>
                </a:rPr>
                <a:t>4</a:t>
              </a:r>
              <a:r>
                <a:rPr lang="zh-CN" altLang="en-US" sz="2000" b="1">
                  <a:solidFill>
                    <a:srgbClr val="CDB273"/>
                  </a:solidFill>
                  <a:latin typeface="微软雅黑" panose="020B0703020204020201" charset="-122"/>
                  <a:ea typeface="微软雅黑" panose="020B0703020204020201" charset="-122"/>
                  <a:cs typeface="微软雅黑" panose="020B0703020204020201" charset="-122"/>
                </a:rPr>
                <a:t>月  </a:t>
              </a:r>
            </a:p>
            <a:p>
              <a:r>
                <a:rPr lang="zh-CN" altLang="en-US">
                  <a:latin typeface="微软雅黑" panose="020B0703020204020201" charset="-122"/>
                  <a:ea typeface="微软雅黑" panose="020B0703020204020201" charset="-122"/>
                  <a:cs typeface="微软雅黑" panose="020B0703020204020201" charset="-122"/>
                </a:rPr>
                <a:t>网络直播</a:t>
              </a:r>
              <a:r>
                <a:rPr lang="en-US" altLang="zh-CN">
                  <a:latin typeface="微软雅黑" panose="020B0703020204020201" charset="-122"/>
                  <a:ea typeface="微软雅黑" panose="020B0703020204020201" charset="-122"/>
                  <a:cs typeface="微软雅黑" panose="020B0703020204020201" charset="-122"/>
                </a:rPr>
                <a:t>+</a:t>
              </a:r>
              <a:r>
                <a:rPr lang="zh-CN" altLang="en-US">
                  <a:latin typeface="微软雅黑" panose="020B0703020204020201" charset="-122"/>
                  <a:ea typeface="微软雅黑" panose="020B0703020204020201" charset="-122"/>
                  <a:cs typeface="微软雅黑" panose="020B0703020204020201" charset="-122"/>
                </a:rPr>
                <a:t>短视频品牌“荔直播”上线</a:t>
              </a:r>
            </a:p>
          </p:txBody>
        </p:sp>
      </p:grpSp>
      <p:grpSp>
        <p:nvGrpSpPr>
          <p:cNvPr id="13" name="组合 12"/>
          <p:cNvGrpSpPr/>
          <p:nvPr/>
        </p:nvGrpSpPr>
        <p:grpSpPr>
          <a:xfrm>
            <a:off x="6345506" y="2058787"/>
            <a:ext cx="5698655" cy="1485012"/>
            <a:chOff x="3197" y="2429"/>
            <a:chExt cx="9134" cy="1764"/>
          </a:xfrm>
        </p:grpSpPr>
        <p:sp>
          <p:nvSpPr>
            <p:cNvPr id="14" name="圆角矩形 13"/>
            <p:cNvSpPr/>
            <p:nvPr/>
          </p:nvSpPr>
          <p:spPr>
            <a:xfrm>
              <a:off x="3197" y="2461"/>
              <a:ext cx="7800" cy="1701"/>
            </a:xfrm>
            <a:prstGeom prst="roundRect">
              <a:avLst>
                <a:gd name="adj" fmla="val 9353"/>
              </a:avLst>
            </a:prstGeom>
            <a:solidFill>
              <a:schemeClr val="bg1"/>
            </a:solidFill>
            <a:ln>
              <a:solidFill>
                <a:schemeClr val="bg1">
                  <a:lumMod val="9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5" name="任意多边形 14"/>
            <p:cNvSpPr/>
            <p:nvPr/>
          </p:nvSpPr>
          <p:spPr>
            <a:xfrm flipH="1">
              <a:off x="3351" y="2429"/>
              <a:ext cx="1007" cy="1764"/>
            </a:xfrm>
            <a:custGeom>
              <a:avLst/>
              <a:gdLst>
                <a:gd name="connsiteX0" fmla="*/ 0 w 1223"/>
                <a:gd name="connsiteY0" fmla="*/ 2640 h 2640"/>
                <a:gd name="connsiteX1" fmla="*/ 420 w 1223"/>
                <a:gd name="connsiteY1" fmla="*/ 0 h 2640"/>
                <a:gd name="connsiteX2" fmla="*/ 1223 w 1223"/>
                <a:gd name="connsiteY2" fmla="*/ 23 h 2640"/>
                <a:gd name="connsiteX3" fmla="*/ 800 w 1223"/>
                <a:gd name="connsiteY3" fmla="*/ 2640 h 2640"/>
                <a:gd name="connsiteX4" fmla="*/ 0 w 1223"/>
                <a:gd name="connsiteY4" fmla="*/ 2640 h 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 h="2640">
                  <a:moveTo>
                    <a:pt x="0" y="2640"/>
                  </a:moveTo>
                  <a:lnTo>
                    <a:pt x="420" y="0"/>
                  </a:lnTo>
                  <a:lnTo>
                    <a:pt x="1223" y="23"/>
                  </a:lnTo>
                  <a:lnTo>
                    <a:pt x="800" y="2640"/>
                  </a:lnTo>
                  <a:lnTo>
                    <a:pt x="0" y="2640"/>
                  </a:lnTo>
                  <a:close/>
                </a:path>
              </a:pathLst>
            </a:custGeom>
            <a:solidFill>
              <a:srgbClr val="CDB2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6" name="文本框 15"/>
            <p:cNvSpPr txBox="1"/>
            <p:nvPr/>
          </p:nvSpPr>
          <p:spPr>
            <a:xfrm>
              <a:off x="4629" y="2586"/>
              <a:ext cx="7702" cy="1424"/>
            </a:xfrm>
            <a:prstGeom prst="rect">
              <a:avLst/>
            </a:prstGeom>
            <a:noFill/>
          </p:spPr>
          <p:txBody>
            <a:bodyPr wrap="square" rtlCol="0" anchor="t">
              <a:spAutoFit/>
            </a:bodyPr>
            <a:lstStyle/>
            <a:p>
              <a:pPr>
                <a:lnSpc>
                  <a:spcPct val="100000"/>
                </a:lnSpc>
              </a:pPr>
              <a:r>
                <a:rPr b="1">
                  <a:solidFill>
                    <a:srgbClr val="CDB273"/>
                  </a:solidFill>
                  <a:latin typeface="微软雅黑" panose="020B0703020204020201" charset="-122"/>
                  <a:ea typeface="微软雅黑" panose="020B0703020204020201" charset="-122"/>
                  <a:cs typeface="微软雅黑" panose="020B0703020204020201" charset="-122"/>
                </a:rPr>
                <a:t>截至2020年7月</a:t>
              </a:r>
              <a:r>
                <a:rPr lang="zh-CN" altLang="en-US" b="1">
                  <a:solidFill>
                    <a:srgbClr val="CDB273"/>
                  </a:solidFill>
                  <a:latin typeface="微软雅黑" panose="020B0703020204020201" charset="-122"/>
                  <a:ea typeface="微软雅黑" panose="020B0703020204020201" charset="-122"/>
                  <a:cs typeface="微软雅黑" panose="020B0703020204020201" charset="-122"/>
                </a:rPr>
                <a:t>  </a:t>
              </a:r>
            </a:p>
            <a:p>
              <a:pPr>
                <a:lnSpc>
                  <a:spcPct val="100000"/>
                </a:lnSpc>
              </a:pPr>
              <a:r>
                <a:rPr lang="zh-CN" altLang="en-US">
                  <a:latin typeface="微软雅黑" panose="020B0703020204020201" charset="-122"/>
                  <a:ea typeface="微软雅黑" panose="020B0703020204020201" charset="-122"/>
                  <a:cs typeface="微软雅黑" panose="020B0703020204020201" charset="-122"/>
                </a:rPr>
                <a:t>直播</a:t>
              </a:r>
              <a:r>
                <a:rPr lang="zh-CN" altLang="en-US" b="1">
                  <a:solidFill>
                    <a:schemeClr val="tx2"/>
                  </a:solidFill>
                  <a:latin typeface="微软雅黑" panose="020B0703020204020201" charset="-122"/>
                  <a:ea typeface="微软雅黑" panose="020B0703020204020201" charset="-122"/>
                  <a:cs typeface="微软雅黑" panose="020B0703020204020201" charset="-122"/>
                </a:rPr>
                <a:t>453</a:t>
              </a:r>
              <a:r>
                <a:rPr lang="zh-CN" altLang="en-US">
                  <a:latin typeface="微软雅黑" panose="020B0703020204020201" charset="-122"/>
                  <a:ea typeface="微软雅黑" panose="020B0703020204020201" charset="-122"/>
                  <a:cs typeface="微软雅黑" panose="020B0703020204020201" charset="-122"/>
                </a:rPr>
                <a:t>场 短视频</a:t>
              </a:r>
              <a:r>
                <a:rPr lang="zh-CN" altLang="en-US" b="1">
                  <a:solidFill>
                    <a:schemeClr val="tx2"/>
                  </a:solidFill>
                  <a:latin typeface="微软雅黑" panose="020B0703020204020201" charset="-122"/>
                  <a:ea typeface="微软雅黑" panose="020B0703020204020201" charset="-122"/>
                  <a:cs typeface="微软雅黑" panose="020B0703020204020201" charset="-122"/>
                </a:rPr>
                <a:t>1.37万</a:t>
              </a:r>
              <a:r>
                <a:rPr lang="zh-CN" altLang="en-US">
                  <a:latin typeface="微软雅黑" panose="020B0703020204020201" charset="-122"/>
                  <a:ea typeface="微软雅黑" panose="020B0703020204020201" charset="-122"/>
                  <a:cs typeface="微软雅黑" panose="020B0703020204020201" charset="-122"/>
                </a:rPr>
                <a:t>条</a:t>
              </a:r>
            </a:p>
            <a:p>
              <a:pPr>
                <a:lnSpc>
                  <a:spcPct val="150000"/>
                </a:lnSpc>
              </a:pPr>
              <a:r>
                <a:rPr lang="zh-CN" altLang="en-US">
                  <a:latin typeface="微软雅黑" panose="020B0703020204020201" charset="-122"/>
                  <a:ea typeface="微软雅黑" panose="020B0703020204020201" charset="-122"/>
                  <a:cs typeface="微软雅黑" panose="020B0703020204020201" charset="-122"/>
                </a:rPr>
                <a:t>总点击量破</a:t>
              </a:r>
              <a:r>
                <a:rPr lang="zh-CN" altLang="en-US" sz="2400" b="1" i="1">
                  <a:solidFill>
                    <a:schemeClr val="tx2"/>
                  </a:solidFill>
                  <a:latin typeface="Microsoft YaHei" panose="020B0703020204020201" charset="-122"/>
                  <a:ea typeface="Microsoft YaHei" panose="020B0703020204020201" charset="-122"/>
                  <a:cs typeface="微软雅黑" panose="020B0703020204020201" charset="-122"/>
                </a:rPr>
                <a:t>135.65</a:t>
              </a:r>
              <a:r>
                <a:rPr lang="zh-CN" altLang="en-US" b="1" i="1">
                  <a:solidFill>
                    <a:schemeClr val="tx2"/>
                  </a:solidFill>
                  <a:latin typeface="Microsoft YaHei" panose="020B0703020204020201" charset="-122"/>
                  <a:ea typeface="Microsoft YaHei" panose="020B0703020204020201" charset="-122"/>
                  <a:cs typeface="微软雅黑" panose="020B0703020204020201" charset="-122"/>
                </a:rPr>
                <a:t> </a:t>
              </a:r>
              <a:r>
                <a:rPr lang="zh-CN" altLang="en-US">
                  <a:latin typeface="微软雅黑" panose="020B0703020204020201" charset="-122"/>
                  <a:ea typeface="微软雅黑" panose="020B0703020204020201" charset="-122"/>
                  <a:cs typeface="微软雅黑" panose="020B0703020204020201" charset="-122"/>
                </a:rPr>
                <a:t>亿</a:t>
              </a:r>
            </a:p>
          </p:txBody>
        </p:sp>
      </p:grpSp>
      <p:sp>
        <p:nvSpPr>
          <p:cNvPr id="2" name="矩形 1"/>
          <p:cNvSpPr/>
          <p:nvPr/>
        </p:nvSpPr>
        <p:spPr>
          <a:xfrm>
            <a:off x="8044180" y="5102860"/>
            <a:ext cx="31940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10835005" y="5102860"/>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9" name="文本框 8"/>
          <p:cNvSpPr txBox="1"/>
          <p:nvPr/>
        </p:nvSpPr>
        <p:spPr>
          <a:xfrm>
            <a:off x="8752840" y="5450840"/>
            <a:ext cx="1611630" cy="583565"/>
          </a:xfrm>
          <a:prstGeom prst="rect">
            <a:avLst/>
          </a:prstGeom>
          <a:noFill/>
        </p:spPr>
        <p:txBody>
          <a:bodyPr wrap="square" rtlCol="0" anchor="t">
            <a:spAutoFit/>
          </a:bodyPr>
          <a:lstStyle/>
          <a:p>
            <a:r>
              <a:rPr lang="zh-CN" altLang="en-US" sz="3200">
                <a:solidFill>
                  <a:schemeClr val="bg1"/>
                </a:solidFill>
                <a:latin typeface="微软雅黑" panose="020B0703020204020201" charset="-122"/>
                <a:ea typeface="微软雅黑" panose="020B0703020204020201" charset="-122"/>
              </a:rPr>
              <a:t>荔直播</a:t>
            </a:r>
          </a:p>
        </p:txBody>
      </p:sp>
      <p:sp>
        <p:nvSpPr>
          <p:cNvPr id="19" name="文本框 18"/>
          <p:cNvSpPr txBox="1"/>
          <p:nvPr/>
        </p:nvSpPr>
        <p:spPr>
          <a:xfrm>
            <a:off x="6345555" y="3655060"/>
            <a:ext cx="5011420" cy="1337945"/>
          </a:xfrm>
          <a:prstGeom prst="rect">
            <a:avLst/>
          </a:prstGeom>
          <a:noFill/>
        </p:spPr>
        <p:txBody>
          <a:bodyPr wrap="square" rtlCol="0" anchor="t">
            <a:spAutoFit/>
          </a:bodyPr>
          <a:lstStyle/>
          <a:p>
            <a:pPr indent="0">
              <a:lnSpc>
                <a:spcPct val="150000"/>
              </a:lnSpc>
              <a:buFont typeface="Wingdings" panose="05000000000000000000" charset="0"/>
              <a:buNone/>
            </a:pPr>
            <a:r>
              <a:rPr lang="zh-CN" altLang="en-US">
                <a:latin typeface="微软雅黑" panose="020B0703020204020201" charset="-122"/>
                <a:ea typeface="微软雅黑" panose="020B0703020204020201" charset="-122"/>
                <a:cs typeface="微软雅黑" panose="020B0703020204020201" charset="-122"/>
              </a:rPr>
              <a:t>获江苏省新媒体运用创新奖、中国新媒体公益优秀案例、江苏网络视听新媒体十佳栏目等奖项，常驻“江苏最具影响力企鹅号”榜首。</a:t>
            </a:r>
          </a:p>
        </p:txBody>
      </p:sp>
      <p:pic>
        <p:nvPicPr>
          <p:cNvPr id="21" name="图片 20" descr="老小区改造"/>
          <p:cNvPicPr>
            <a:picLocks noChangeAspect="1"/>
          </p:cNvPicPr>
          <p:nvPr/>
        </p:nvPicPr>
        <p:blipFill>
          <a:blip r:embed="rId4"/>
          <a:stretch>
            <a:fillRect/>
          </a:stretch>
        </p:blipFill>
        <p:spPr>
          <a:xfrm>
            <a:off x="412115" y="1694180"/>
            <a:ext cx="1940560" cy="3218180"/>
          </a:xfrm>
          <a:prstGeom prst="rect">
            <a:avLst/>
          </a:prstGeom>
          <a:effectLst>
            <a:outerShdw blurRad="63500" sx="102000" sy="102000" algn="ctr" rotWithShape="0">
              <a:prstClr val="black">
                <a:alpha val="8000"/>
              </a:prstClr>
            </a:outerShdw>
            <a:reflection blurRad="6350" stA="22000" endA="300" endPos="25000" dir="5400000" sy="-100000" algn="bl" rotWithShape="0"/>
          </a:effectLst>
        </p:spPr>
      </p:pic>
      <p:pic>
        <p:nvPicPr>
          <p:cNvPr id="12" name="图片 11" descr="猕猴桃1"/>
          <p:cNvPicPr>
            <a:picLocks noChangeAspect="1"/>
          </p:cNvPicPr>
          <p:nvPr/>
        </p:nvPicPr>
        <p:blipFill>
          <a:blip r:embed="rId5"/>
          <a:stretch>
            <a:fillRect/>
          </a:stretch>
        </p:blipFill>
        <p:spPr>
          <a:xfrm>
            <a:off x="1741805" y="1318895"/>
            <a:ext cx="2269490" cy="3783965"/>
          </a:xfrm>
          <a:prstGeom prst="rect">
            <a:avLst/>
          </a:prstGeom>
          <a:effectLst>
            <a:outerShdw blurRad="50800" dist="38100" dir="5400000" algn="t" rotWithShape="0">
              <a:prstClr val="black">
                <a:alpha val="40000"/>
              </a:prstClr>
            </a:outerShdw>
            <a:reflection blurRad="6350" stA="21000" endA="300" endPos="28000" dist="50800" dir="5400000" sy="-100000" algn="bl" rotWithShape="0"/>
          </a:effectLst>
        </p:spPr>
      </p:pic>
      <p:grpSp>
        <p:nvGrpSpPr>
          <p:cNvPr id="134" name="组合 35"/>
          <p:cNvGrpSpPr/>
          <p:nvPr/>
        </p:nvGrpSpPr>
        <p:grpSpPr>
          <a:xfrm>
            <a:off x="3217545" y="792798"/>
            <a:ext cx="3632200" cy="4953000"/>
            <a:chOff x="1099744" y="1085850"/>
            <a:chExt cx="3447314" cy="5072600"/>
          </a:xfrm>
        </p:grpSpPr>
        <p:pic>
          <p:nvPicPr>
            <p:cNvPr id="2097274" name="Picture 2" descr="C:\Users\ty\Desktop\70eccda569d39e9be0a782bb924fcf26.png"/>
            <p:cNvPicPr>
              <a:picLocks noChangeArrowheads="1"/>
            </p:cNvPicPr>
            <p:nvPr/>
          </p:nvPicPr>
          <p:blipFill>
            <a:blip r:embed="rId6" cstate="print"/>
            <a:srcRect/>
            <a:stretch>
              <a:fillRect/>
            </a:stretch>
          </p:blipFill>
          <p:spPr bwMode="auto">
            <a:xfrm>
              <a:off x="1258792" y="1085850"/>
              <a:ext cx="2466311" cy="507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48871" name="椭圆 38"/>
            <p:cNvSpPr/>
            <p:nvPr/>
          </p:nvSpPr>
          <p:spPr>
            <a:xfrm>
              <a:off x="1099744" y="1933796"/>
              <a:ext cx="3447314" cy="3447314"/>
            </a:xfrm>
            <a:prstGeom prst="ellipse">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strike="noStrike" noProof="1"/>
            </a:p>
          </p:txBody>
        </p:sp>
      </p:grpSp>
      <p:pic>
        <p:nvPicPr>
          <p:cNvPr id="22" name="图片 21" descr="沪苏通海报"/>
          <p:cNvPicPr>
            <a:picLocks noChangeAspect="1"/>
          </p:cNvPicPr>
          <p:nvPr/>
        </p:nvPicPr>
        <p:blipFill>
          <a:blip r:embed="rId7"/>
          <a:stretch>
            <a:fillRect/>
          </a:stretch>
        </p:blipFill>
        <p:spPr>
          <a:xfrm>
            <a:off x="3554730" y="1396365"/>
            <a:ext cx="2259330" cy="3745865"/>
          </a:xfrm>
          <a:prstGeom prst="rect">
            <a:avLst/>
          </a:prstGeom>
        </p:spPr>
      </p:pic>
      <p:grpSp>
        <p:nvGrpSpPr>
          <p:cNvPr id="32" name="组合 31"/>
          <p:cNvGrpSpPr/>
          <p:nvPr/>
        </p:nvGrpSpPr>
        <p:grpSpPr>
          <a:xfrm flipH="1">
            <a:off x="11529060" y="5334635"/>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03935" y="950595"/>
            <a:ext cx="9831070" cy="4956810"/>
          </a:xfrm>
          <a:prstGeom prst="rect">
            <a:avLst/>
          </a:prstGeom>
          <a:gradFill>
            <a:gsLst>
              <a:gs pos="0">
                <a:schemeClr val="bg1">
                  <a:lumMod val="95000"/>
                </a:schemeClr>
              </a:gs>
              <a:gs pos="100000">
                <a:schemeClr val="bg1"/>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266180" y="5102860"/>
            <a:ext cx="4972050" cy="1279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6" name="矩形 5"/>
          <p:cNvSpPr/>
          <p:nvPr/>
        </p:nvSpPr>
        <p:spPr>
          <a:xfrm>
            <a:off x="10835005" y="5102860"/>
            <a:ext cx="1370965" cy="12795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32" name="组合 31"/>
          <p:cNvGrpSpPr/>
          <p:nvPr/>
        </p:nvGrpSpPr>
        <p:grpSpPr>
          <a:xfrm flipH="1">
            <a:off x="11529060" y="5334635"/>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9" name="文本框 8"/>
          <p:cNvSpPr txBox="1"/>
          <p:nvPr/>
        </p:nvSpPr>
        <p:spPr>
          <a:xfrm>
            <a:off x="6734175" y="5450840"/>
            <a:ext cx="3820795" cy="583565"/>
          </a:xfrm>
          <a:prstGeom prst="rect">
            <a:avLst/>
          </a:prstGeom>
          <a:noFill/>
        </p:spPr>
        <p:txBody>
          <a:bodyPr wrap="square" rtlCol="0" anchor="t">
            <a:spAutoFit/>
          </a:bodyPr>
          <a:lstStyle/>
          <a:p>
            <a:r>
              <a:rPr lang="zh-CN" altLang="en-US" sz="3200">
                <a:solidFill>
                  <a:schemeClr val="bg1"/>
                </a:solidFill>
                <a:latin typeface="Microsoft YaHei" panose="020B0703020204020201" charset="-122"/>
                <a:ea typeface="Microsoft YaHei" panose="020B0703020204020201" charset="-122"/>
              </a:rPr>
              <a:t>开通社交平台账号</a:t>
            </a:r>
          </a:p>
        </p:txBody>
      </p:sp>
      <p:cxnSp>
        <p:nvCxnSpPr>
          <p:cNvPr id="119" name="直接连接符 118"/>
          <p:cNvCxnSpPr/>
          <p:nvPr/>
        </p:nvCxnSpPr>
        <p:spPr>
          <a:xfrm flipH="1">
            <a:off x="8649970" y="3352165"/>
            <a:ext cx="965200" cy="694055"/>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388110" y="1305560"/>
            <a:ext cx="2825750" cy="398780"/>
          </a:xfrm>
          <a:prstGeom prst="rect">
            <a:avLst/>
          </a:prstGeom>
          <a:noFill/>
        </p:spPr>
        <p:txBody>
          <a:bodyPr wrap="square" rtlCol="0" anchor="t">
            <a:spAutoFit/>
          </a:bodyPr>
          <a:lstStyle/>
          <a:p>
            <a:pPr indent="0" algn="l">
              <a:buFont typeface="Wingdings" panose="05000000000000000000" charset="0"/>
              <a:buNone/>
            </a:pPr>
            <a:r>
              <a:rPr lang="zh-CN" altLang="en-US" sz="2000" b="1">
                <a:solidFill>
                  <a:schemeClr val="tx2"/>
                </a:solidFill>
                <a:latin typeface="Microsoft YaHei" panose="020B0703020204020201" charset="-122"/>
                <a:ea typeface="Microsoft YaHei" panose="020B0703020204020201" charset="-122"/>
              </a:rPr>
              <a:t>网上网下同心圆</a:t>
            </a:r>
          </a:p>
        </p:txBody>
      </p:sp>
      <p:sp>
        <p:nvSpPr>
          <p:cNvPr id="7" name="五边形 6"/>
          <p:cNvSpPr/>
          <p:nvPr/>
        </p:nvSpPr>
        <p:spPr>
          <a:xfrm>
            <a:off x="1566545" y="2402840"/>
            <a:ext cx="1508125" cy="463550"/>
          </a:xfrm>
          <a:prstGeom prst="homePlat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03070" y="2450465"/>
            <a:ext cx="1144905" cy="368300"/>
          </a:xfrm>
          <a:prstGeom prst="rect">
            <a:avLst/>
          </a:prstGeom>
          <a:noFill/>
        </p:spPr>
        <p:txBody>
          <a:bodyPr wrap="square" rtlCol="0" anchor="t">
            <a:spAutoFit/>
          </a:bodyPr>
          <a:lstStyle/>
          <a:p>
            <a:pPr indent="0" algn="l">
              <a:buFont typeface="Wingdings" panose="05000000000000000000" charset="0"/>
              <a:buNone/>
            </a:pPr>
            <a:r>
              <a:rPr lang="zh-CN" altLang="en-US">
                <a:solidFill>
                  <a:schemeClr val="bg1"/>
                </a:solidFill>
                <a:latin typeface="微软雅黑" panose="020B0703020204020201" charset="-122"/>
                <a:ea typeface="微软雅黑" panose="020B0703020204020201" charset="-122"/>
              </a:rPr>
              <a:t>内容转化</a:t>
            </a:r>
          </a:p>
        </p:txBody>
      </p:sp>
      <p:sp>
        <p:nvSpPr>
          <p:cNvPr id="11" name="五边形 10"/>
          <p:cNvSpPr/>
          <p:nvPr/>
        </p:nvSpPr>
        <p:spPr>
          <a:xfrm>
            <a:off x="1566545" y="3304540"/>
            <a:ext cx="1508125" cy="463550"/>
          </a:xfrm>
          <a:prstGeom prst="homePlat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703070" y="3352165"/>
            <a:ext cx="1144905" cy="368300"/>
          </a:xfrm>
          <a:prstGeom prst="rect">
            <a:avLst/>
          </a:prstGeom>
          <a:noFill/>
        </p:spPr>
        <p:txBody>
          <a:bodyPr wrap="square" rtlCol="0" anchor="t">
            <a:spAutoFit/>
          </a:bodyPr>
          <a:lstStyle/>
          <a:p>
            <a:pPr indent="0" algn="l">
              <a:buFont typeface="Wingdings" panose="05000000000000000000" charset="0"/>
              <a:buNone/>
            </a:pPr>
            <a:r>
              <a:rPr lang="zh-CN" altLang="en-US">
                <a:solidFill>
                  <a:schemeClr val="bg1"/>
                </a:solidFill>
                <a:latin typeface="微软雅黑" panose="020B0703020204020201" charset="-122"/>
                <a:ea typeface="微软雅黑" panose="020B0703020204020201" charset="-122"/>
              </a:rPr>
              <a:t>互动交流</a:t>
            </a:r>
          </a:p>
        </p:txBody>
      </p:sp>
      <p:sp>
        <p:nvSpPr>
          <p:cNvPr id="13" name="五边形 12"/>
          <p:cNvSpPr/>
          <p:nvPr/>
        </p:nvSpPr>
        <p:spPr>
          <a:xfrm>
            <a:off x="1566545" y="4212590"/>
            <a:ext cx="1508125" cy="463550"/>
          </a:xfrm>
          <a:prstGeom prst="homePlat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703070" y="4260215"/>
            <a:ext cx="1144905" cy="368300"/>
          </a:xfrm>
          <a:prstGeom prst="rect">
            <a:avLst/>
          </a:prstGeom>
          <a:noFill/>
        </p:spPr>
        <p:txBody>
          <a:bodyPr wrap="square" rtlCol="0" anchor="t">
            <a:spAutoFit/>
          </a:bodyPr>
          <a:lstStyle/>
          <a:p>
            <a:pPr indent="0" algn="l">
              <a:buFont typeface="Wingdings" panose="05000000000000000000" charset="0"/>
              <a:buNone/>
            </a:pPr>
            <a:r>
              <a:rPr lang="zh-CN" altLang="en-US">
                <a:solidFill>
                  <a:schemeClr val="bg1"/>
                </a:solidFill>
                <a:latin typeface="微软雅黑" panose="020B0703020204020201" charset="-122"/>
                <a:ea typeface="微软雅黑" panose="020B0703020204020201" charset="-122"/>
              </a:rPr>
              <a:t>线索收集</a:t>
            </a:r>
          </a:p>
        </p:txBody>
      </p:sp>
      <p:sp>
        <p:nvSpPr>
          <p:cNvPr id="15" name="五边形 14"/>
          <p:cNvSpPr/>
          <p:nvPr/>
        </p:nvSpPr>
        <p:spPr>
          <a:xfrm>
            <a:off x="3249295" y="2825115"/>
            <a:ext cx="1508125" cy="463550"/>
          </a:xfrm>
          <a:prstGeom prst="homePlat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434080" y="2888615"/>
            <a:ext cx="1437005" cy="368300"/>
          </a:xfrm>
          <a:prstGeom prst="rect">
            <a:avLst/>
          </a:prstGeom>
          <a:noFill/>
        </p:spPr>
        <p:txBody>
          <a:bodyPr wrap="square" rtlCol="0" anchor="t">
            <a:spAutoFit/>
          </a:bodyPr>
          <a:lstStyle/>
          <a:p>
            <a:pPr indent="0" algn="l">
              <a:buFont typeface="Wingdings" panose="05000000000000000000" charset="0"/>
              <a:buNone/>
            </a:pPr>
            <a:r>
              <a:rPr lang="zh-CN" altLang="en-US">
                <a:solidFill>
                  <a:schemeClr val="bg1"/>
                </a:solidFill>
                <a:latin typeface="微软雅黑" panose="020B0703020204020201" charset="-122"/>
                <a:ea typeface="微软雅黑" panose="020B0703020204020201" charset="-122"/>
              </a:rPr>
              <a:t>原   创</a:t>
            </a:r>
          </a:p>
        </p:txBody>
      </p:sp>
      <p:sp>
        <p:nvSpPr>
          <p:cNvPr id="17" name="五边形 16"/>
          <p:cNvSpPr/>
          <p:nvPr/>
        </p:nvSpPr>
        <p:spPr>
          <a:xfrm>
            <a:off x="3249295" y="3703320"/>
            <a:ext cx="1508125" cy="463550"/>
          </a:xfrm>
          <a:prstGeom prst="homePlate">
            <a:avLst/>
          </a:prstGeom>
          <a:solidFill>
            <a:srgbClr val="CAB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36315" y="3750945"/>
            <a:ext cx="1437005" cy="368300"/>
          </a:xfrm>
          <a:prstGeom prst="rect">
            <a:avLst/>
          </a:prstGeom>
          <a:noFill/>
        </p:spPr>
        <p:txBody>
          <a:bodyPr wrap="square" rtlCol="0" anchor="t">
            <a:spAutoFit/>
          </a:bodyPr>
          <a:lstStyle/>
          <a:p>
            <a:pPr indent="0" algn="l">
              <a:buFont typeface="Wingdings" panose="05000000000000000000" charset="0"/>
              <a:buNone/>
            </a:pPr>
            <a:r>
              <a:rPr lang="zh-CN">
                <a:solidFill>
                  <a:schemeClr val="bg1"/>
                </a:solidFill>
                <a:latin typeface="微软雅黑" panose="020B0703020204020201" charset="-122"/>
                <a:ea typeface="微软雅黑" panose="020B0703020204020201" charset="-122"/>
              </a:rPr>
              <a:t>影响力</a:t>
            </a:r>
          </a:p>
        </p:txBody>
      </p:sp>
      <p:sp>
        <p:nvSpPr>
          <p:cNvPr id="19" name="文本框 18"/>
          <p:cNvSpPr txBox="1"/>
          <p:nvPr/>
        </p:nvSpPr>
        <p:spPr>
          <a:xfrm>
            <a:off x="2391410" y="4863465"/>
            <a:ext cx="1144905" cy="368300"/>
          </a:xfrm>
          <a:prstGeom prst="rect">
            <a:avLst/>
          </a:prstGeom>
          <a:noFill/>
        </p:spPr>
        <p:txBody>
          <a:bodyPr wrap="square" rtlCol="0" anchor="t">
            <a:spAutoFit/>
          </a:bodyPr>
          <a:lstStyle/>
          <a:p>
            <a:pPr indent="0" algn="l">
              <a:buFont typeface="Wingdings" panose="05000000000000000000" charset="0"/>
              <a:buNone/>
            </a:pPr>
            <a:r>
              <a:rPr lang="en-US" altLang="zh-CN">
                <a:solidFill>
                  <a:srgbClr val="CAB178"/>
                </a:solidFill>
                <a:latin typeface="微软雅黑" panose="020B0703020204020201" charset="-122"/>
                <a:ea typeface="微软雅黑" panose="020B0703020204020201" charset="-122"/>
              </a:rPr>
              <a:t>......</a:t>
            </a:r>
          </a:p>
        </p:txBody>
      </p:sp>
      <p:sp>
        <p:nvSpPr>
          <p:cNvPr id="21" name="Shape 781"/>
          <p:cNvSpPr>
            <a:spLocks noChangeArrowheads="1"/>
          </p:cNvSpPr>
          <p:nvPr/>
        </p:nvSpPr>
        <p:spPr bwMode="auto">
          <a:xfrm>
            <a:off x="6677025" y="1425575"/>
            <a:ext cx="1517015" cy="36893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4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江苏新闻</a:t>
            </a:r>
          </a:p>
        </p:txBody>
      </p:sp>
      <p:sp>
        <p:nvSpPr>
          <p:cNvPr id="22" name="Shape 781"/>
          <p:cNvSpPr>
            <a:spLocks noChangeArrowheads="1"/>
          </p:cNvSpPr>
          <p:nvPr/>
        </p:nvSpPr>
        <p:spPr bwMode="auto">
          <a:xfrm>
            <a:off x="8649970" y="2402840"/>
            <a:ext cx="199771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江苏新闻广播</a:t>
            </a:r>
          </a:p>
        </p:txBody>
      </p:sp>
      <p:sp>
        <p:nvSpPr>
          <p:cNvPr id="23" name="Shape 781"/>
          <p:cNvSpPr>
            <a:spLocks noChangeArrowheads="1"/>
          </p:cNvSpPr>
          <p:nvPr/>
        </p:nvSpPr>
        <p:spPr bwMode="auto">
          <a:xfrm>
            <a:off x="5579110" y="2626360"/>
            <a:ext cx="1517015" cy="36893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4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荔枝新闻</a:t>
            </a:r>
          </a:p>
        </p:txBody>
      </p:sp>
      <p:sp>
        <p:nvSpPr>
          <p:cNvPr id="24" name="Shape 781"/>
          <p:cNvSpPr>
            <a:spLocks noChangeArrowheads="1"/>
          </p:cNvSpPr>
          <p:nvPr/>
        </p:nvSpPr>
        <p:spPr bwMode="auto">
          <a:xfrm>
            <a:off x="5693410" y="3155950"/>
            <a:ext cx="1517015"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荔直播</a:t>
            </a:r>
          </a:p>
        </p:txBody>
      </p:sp>
      <p:sp>
        <p:nvSpPr>
          <p:cNvPr id="25" name="Shape 781"/>
          <p:cNvSpPr>
            <a:spLocks noChangeArrowheads="1"/>
          </p:cNvSpPr>
          <p:nvPr/>
        </p:nvSpPr>
        <p:spPr bwMode="auto">
          <a:xfrm>
            <a:off x="7412990" y="2694940"/>
            <a:ext cx="1517015" cy="36893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4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零距离</a:t>
            </a:r>
          </a:p>
        </p:txBody>
      </p:sp>
      <p:sp>
        <p:nvSpPr>
          <p:cNvPr id="27" name="Shape 781"/>
          <p:cNvSpPr>
            <a:spLocks noChangeArrowheads="1"/>
          </p:cNvSpPr>
          <p:nvPr/>
        </p:nvSpPr>
        <p:spPr bwMode="auto">
          <a:xfrm>
            <a:off x="6778625" y="3395980"/>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江苏发展大会</a:t>
            </a:r>
          </a:p>
        </p:txBody>
      </p:sp>
      <p:sp>
        <p:nvSpPr>
          <p:cNvPr id="28" name="Shape 781"/>
          <p:cNvSpPr>
            <a:spLocks noChangeArrowheads="1"/>
          </p:cNvSpPr>
          <p:nvPr/>
        </p:nvSpPr>
        <p:spPr bwMode="auto">
          <a:xfrm>
            <a:off x="5338445" y="4260215"/>
            <a:ext cx="2504440" cy="36893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4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荔枝视频</a:t>
            </a:r>
          </a:p>
        </p:txBody>
      </p:sp>
      <p:sp>
        <p:nvSpPr>
          <p:cNvPr id="29" name="Shape 781"/>
          <p:cNvSpPr>
            <a:spLocks noChangeArrowheads="1"/>
          </p:cNvSpPr>
          <p:nvPr/>
        </p:nvSpPr>
        <p:spPr bwMode="auto">
          <a:xfrm>
            <a:off x="5200015" y="3582670"/>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我苏特报</a:t>
            </a:r>
          </a:p>
        </p:txBody>
      </p:sp>
      <p:sp>
        <p:nvSpPr>
          <p:cNvPr id="30" name="Shape 781"/>
          <p:cNvSpPr>
            <a:spLocks noChangeArrowheads="1"/>
          </p:cNvSpPr>
          <p:nvPr/>
        </p:nvSpPr>
        <p:spPr bwMode="auto">
          <a:xfrm>
            <a:off x="6101715" y="2019935"/>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荔枝特报</a:t>
            </a:r>
          </a:p>
        </p:txBody>
      </p:sp>
      <p:sp>
        <p:nvSpPr>
          <p:cNvPr id="31" name="Shape 781"/>
          <p:cNvSpPr>
            <a:spLocks noChangeArrowheads="1"/>
          </p:cNvSpPr>
          <p:nvPr/>
        </p:nvSpPr>
        <p:spPr bwMode="auto">
          <a:xfrm>
            <a:off x="7704455" y="1505585"/>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评新而论</a:t>
            </a:r>
          </a:p>
        </p:txBody>
      </p:sp>
      <p:sp>
        <p:nvSpPr>
          <p:cNvPr id="33" name="Shape 781"/>
          <p:cNvSpPr>
            <a:spLocks noChangeArrowheads="1"/>
          </p:cNvSpPr>
          <p:nvPr/>
        </p:nvSpPr>
        <p:spPr bwMode="auto">
          <a:xfrm>
            <a:off x="4509135" y="1435735"/>
            <a:ext cx="2504440" cy="61531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好身体</a:t>
            </a:r>
          </a:p>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研究院</a:t>
            </a:r>
          </a:p>
        </p:txBody>
      </p:sp>
      <p:sp>
        <p:nvSpPr>
          <p:cNvPr id="34" name="Shape 781"/>
          <p:cNvSpPr>
            <a:spLocks noChangeArrowheads="1"/>
          </p:cNvSpPr>
          <p:nvPr/>
        </p:nvSpPr>
        <p:spPr bwMode="auto">
          <a:xfrm>
            <a:off x="7842885" y="4321175"/>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新闻眼</a:t>
            </a:r>
          </a:p>
        </p:txBody>
      </p:sp>
      <p:grpSp>
        <p:nvGrpSpPr>
          <p:cNvPr id="95" name="组合 94"/>
          <p:cNvGrpSpPr/>
          <p:nvPr/>
        </p:nvGrpSpPr>
        <p:grpSpPr>
          <a:xfrm>
            <a:off x="5861050" y="1748790"/>
            <a:ext cx="2147011200" cy="2147011200"/>
            <a:chOff x="1286" y="931"/>
            <a:chExt cx="3381120" cy="3381120"/>
          </a:xfrm>
        </p:grpSpPr>
        <p:cxnSp>
          <p:nvCxnSpPr>
            <p:cNvPr id="96" name="Connector 749"/>
            <p:cNvCxnSpPr>
              <a:cxnSpLocks noChangeShapeType="1"/>
              <a:stCxn id="106" idx="0"/>
              <a:endCxn id="102" idx="0"/>
            </p:cNvCxnSpPr>
            <p:nvPr/>
          </p:nvCxnSpPr>
          <p:spPr bwMode="auto">
            <a:xfrm>
              <a:off x="2036" y="1626"/>
              <a:ext cx="5165" cy="1855"/>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cxnSp>
          <p:nvCxnSpPr>
            <p:cNvPr id="97" name="Connector 750"/>
            <p:cNvCxnSpPr>
              <a:cxnSpLocks noChangeShapeType="1"/>
              <a:stCxn id="105" idx="0"/>
              <a:endCxn id="102" idx="0"/>
            </p:cNvCxnSpPr>
            <p:nvPr/>
          </p:nvCxnSpPr>
          <p:spPr bwMode="auto">
            <a:xfrm>
              <a:off x="5441" y="1811"/>
              <a:ext cx="1760" cy="1670"/>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cxnSp>
          <p:nvCxnSpPr>
            <p:cNvPr id="98" name="Connector 751"/>
            <p:cNvCxnSpPr>
              <a:cxnSpLocks noChangeShapeType="1"/>
              <a:stCxn id="108" idx="0"/>
              <a:endCxn id="102" idx="0"/>
            </p:cNvCxnSpPr>
            <p:nvPr/>
          </p:nvCxnSpPr>
          <p:spPr bwMode="auto">
            <a:xfrm>
              <a:off x="7201" y="1371"/>
              <a:ext cx="0" cy="2110"/>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cxnSp>
          <p:nvCxnSpPr>
            <p:cNvPr id="99" name="Connector 758"/>
            <p:cNvCxnSpPr>
              <a:cxnSpLocks noChangeShapeType="1"/>
              <a:stCxn id="102" idx="0"/>
              <a:endCxn id="104" idx="0"/>
            </p:cNvCxnSpPr>
            <p:nvPr/>
          </p:nvCxnSpPr>
          <p:spPr bwMode="auto">
            <a:xfrm flipH="1" flipV="1">
              <a:off x="195229815" y="190864946"/>
              <a:ext cx="49217719" cy="53578877"/>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cxnSp>
          <p:nvCxnSpPr>
            <p:cNvPr id="100" name="Connector 759"/>
            <p:cNvCxnSpPr>
              <a:cxnSpLocks noChangeShapeType="1"/>
              <a:stCxn id="102" idx="0"/>
              <a:endCxn id="107" idx="0"/>
            </p:cNvCxnSpPr>
            <p:nvPr/>
          </p:nvCxnSpPr>
          <p:spPr bwMode="auto">
            <a:xfrm flipH="1">
              <a:off x="2661" y="3481"/>
              <a:ext cx="4540" cy="1140"/>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cxnSp>
          <p:nvCxnSpPr>
            <p:cNvPr id="101" name="Connector 760"/>
            <p:cNvCxnSpPr>
              <a:cxnSpLocks noChangeShapeType="1"/>
              <a:stCxn id="103" idx="0"/>
              <a:endCxn id="102" idx="0"/>
            </p:cNvCxnSpPr>
            <p:nvPr/>
          </p:nvCxnSpPr>
          <p:spPr bwMode="auto">
            <a:xfrm>
              <a:off x="3426" y="3016"/>
              <a:ext cx="3775" cy="465"/>
            </a:xfrm>
            <a:prstGeom prst="straightConnector1">
              <a:avLst/>
            </a:prstGeom>
            <a:noFill/>
            <a:ln w="12700" cap="sq">
              <a:solidFill>
                <a:schemeClr val="tx2">
                  <a:lumMod val="60000"/>
                  <a:lumOff val="40000"/>
                </a:schemeClr>
              </a:solidFill>
              <a:round/>
            </a:ln>
            <a:extLst>
              <a:ext uri="{909E8E84-426E-40DD-AFC4-6F175D3DCCD1}">
                <a14:hiddenFill xmlns:a14="http://schemas.microsoft.com/office/drawing/2010/main">
                  <a:noFill/>
                </a14:hiddenFill>
              </a:ext>
            </a:extLst>
          </p:spPr>
        </p:cxnSp>
        <p:sp>
          <p:nvSpPr>
            <p:cNvPr id="103" name="Shape 762"/>
            <p:cNvSpPr/>
            <p:nvPr/>
          </p:nvSpPr>
          <p:spPr bwMode="auto">
            <a:xfrm>
              <a:off x="2731" y="2321"/>
              <a:ext cx="1390" cy="139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04" name="Shape 763"/>
            <p:cNvSpPr/>
            <p:nvPr/>
          </p:nvSpPr>
          <p:spPr bwMode="auto">
            <a:xfrm>
              <a:off x="4030" y="4180"/>
              <a:ext cx="1789" cy="1749"/>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05" name="Shape 764"/>
            <p:cNvSpPr/>
            <p:nvPr/>
          </p:nvSpPr>
          <p:spPr bwMode="auto">
            <a:xfrm>
              <a:off x="4561" y="931"/>
              <a:ext cx="1760" cy="176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06" name="Shape 770"/>
            <p:cNvSpPr/>
            <p:nvPr/>
          </p:nvSpPr>
          <p:spPr bwMode="auto">
            <a:xfrm>
              <a:off x="1341" y="931"/>
              <a:ext cx="1390" cy="139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2147483647 w 19679"/>
                <a:gd name="T9" fmla="*/ 2147483647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07" name="Shape 771"/>
            <p:cNvSpPr/>
            <p:nvPr/>
          </p:nvSpPr>
          <p:spPr bwMode="auto">
            <a:xfrm>
              <a:off x="2221" y="4181"/>
              <a:ext cx="880" cy="880"/>
            </a:xfrm>
            <a:custGeom>
              <a:avLst/>
              <a:gdLst>
                <a:gd name="T0" fmla="*/ 2147483647 w 19679"/>
                <a:gd name="T1" fmla="*/ 1873741985 h 19679"/>
                <a:gd name="T2" fmla="*/ 2147483647 w 19679"/>
                <a:gd name="T3" fmla="*/ 2147483647 h 19679"/>
                <a:gd name="T4" fmla="*/ 1873741985 w 19679"/>
                <a:gd name="T5" fmla="*/ 2147483647 h 19679"/>
                <a:gd name="T6" fmla="*/ 1873741985 w 19679"/>
                <a:gd name="T7" fmla="*/ 1873741985 h 19679"/>
                <a:gd name="T8" fmla="*/ 2147483647 w 19679"/>
                <a:gd name="T9" fmla="*/ 1873741985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08" name="Shape 773"/>
            <p:cNvSpPr/>
            <p:nvPr/>
          </p:nvSpPr>
          <p:spPr bwMode="auto">
            <a:xfrm>
              <a:off x="6761" y="931"/>
              <a:ext cx="880" cy="880"/>
            </a:xfrm>
            <a:custGeom>
              <a:avLst/>
              <a:gdLst>
                <a:gd name="T0" fmla="*/ 2147483647 w 19679"/>
                <a:gd name="T1" fmla="*/ 1873741985 h 19679"/>
                <a:gd name="T2" fmla="*/ 2147483647 w 19679"/>
                <a:gd name="T3" fmla="*/ 2147483647 h 19679"/>
                <a:gd name="T4" fmla="*/ 1873741985 w 19679"/>
                <a:gd name="T5" fmla="*/ 2147483647 h 19679"/>
                <a:gd name="T6" fmla="*/ 1873741985 w 19679"/>
                <a:gd name="T7" fmla="*/ 1873741985 h 19679"/>
                <a:gd name="T8" fmla="*/ 2147483647 w 19679"/>
                <a:gd name="T9" fmla="*/ 1873741985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9F9F9"/>
            </a:solidFill>
            <a:ln w="28575">
              <a:solidFill>
                <a:schemeClr val="tx2">
                  <a:lumMod val="60000"/>
                  <a:lumOff val="40000"/>
                </a:schemeClr>
              </a:solidFill>
              <a:round/>
            </a:ln>
          </p:spPr>
          <p:txBody>
            <a:bodyPr anchor="ctr"/>
            <a:lstStyle/>
            <a:p>
              <a:endParaRPr lang="zh-CN" altLang="en-US"/>
            </a:p>
          </p:txBody>
        </p:sp>
        <p:sp>
          <p:nvSpPr>
            <p:cNvPr id="110" name="Shape 781"/>
            <p:cNvSpPr>
              <a:spLocks noChangeArrowheads="1"/>
            </p:cNvSpPr>
            <p:nvPr/>
          </p:nvSpPr>
          <p:spPr bwMode="auto">
            <a:xfrm>
              <a:off x="2661" y="2798"/>
              <a:ext cx="1500" cy="4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zh-CN" b="1" dirty="0">
                  <a:solidFill>
                    <a:schemeClr val="tx2">
                      <a:lumMod val="60000"/>
                      <a:lumOff val="40000"/>
                    </a:schemeClr>
                  </a:solidFill>
                  <a:latin typeface="Microsoft YaHei" panose="020B0703020204020201" charset="-122"/>
                  <a:ea typeface="Microsoft YaHei" panose="020B0703020204020201" charset="-122"/>
                  <a:cs typeface="Microsoft YaHei" panose="020B0703020204020201" charset="-122"/>
                </a:rPr>
                <a:t>抖音</a:t>
              </a:r>
              <a:r>
                <a:rPr lang="zh-CN" altLang="zh-CN" sz="1200" b="1" dirty="0">
                  <a:solidFill>
                    <a:schemeClr val="tx2">
                      <a:lumMod val="60000"/>
                      <a:lumOff val="40000"/>
                    </a:schemeClr>
                  </a:solidFill>
                  <a:latin typeface="Microsoft YaHei" panose="020B0703020204020201" charset="-122"/>
                  <a:ea typeface="Microsoft YaHei" panose="020B0703020204020201" charset="-122"/>
                  <a:cs typeface="Microsoft YaHei" panose="020B0703020204020201" charset="-122"/>
                </a:rPr>
                <a:t> </a:t>
              </a:r>
              <a:endParaRPr lang="zh-CN" altLang="en-US" sz="1200" b="1" dirty="0">
                <a:solidFill>
                  <a:schemeClr val="tx2">
                    <a:lumMod val="60000"/>
                    <a:lumOff val="40000"/>
                  </a:schemeClr>
                </a:solidFill>
                <a:latin typeface="Microsoft YaHei" panose="020B0703020204020201" charset="-122"/>
                <a:ea typeface="Microsoft YaHei" panose="020B0703020204020201" charset="-122"/>
                <a:cs typeface="Microsoft YaHei" panose="020B0703020204020201" charset="-122"/>
                <a:sym typeface="Arial" panose="020B0604020202090204" pitchFamily="34" charset="0"/>
              </a:endParaRPr>
            </a:p>
          </p:txBody>
        </p:sp>
        <p:sp>
          <p:nvSpPr>
            <p:cNvPr id="111" name="Shape 782"/>
            <p:cNvSpPr>
              <a:spLocks noChangeArrowheads="1"/>
            </p:cNvSpPr>
            <p:nvPr/>
          </p:nvSpPr>
          <p:spPr bwMode="auto">
            <a:xfrm>
              <a:off x="1286" y="1472"/>
              <a:ext cx="1500" cy="4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en-US" b="1" dirty="0">
                  <a:solidFill>
                    <a:schemeClr val="tx2">
                      <a:lumMod val="60000"/>
                      <a:lumOff val="40000"/>
                    </a:schemeClr>
                  </a:solidFill>
                  <a:latin typeface="Microsoft YaHei" panose="020B0703020204020201" charset="-122"/>
                  <a:ea typeface="Microsoft YaHei" panose="020B0703020204020201" charset="-122"/>
                  <a:sym typeface="Arial" panose="020B0604020202090204" pitchFamily="34" charset="0"/>
                </a:rPr>
                <a:t>快手</a:t>
              </a:r>
            </a:p>
          </p:txBody>
        </p:sp>
        <p:sp>
          <p:nvSpPr>
            <p:cNvPr id="112" name="Shape 783"/>
            <p:cNvSpPr>
              <a:spLocks noChangeArrowheads="1"/>
            </p:cNvSpPr>
            <p:nvPr/>
          </p:nvSpPr>
          <p:spPr bwMode="auto">
            <a:xfrm>
              <a:off x="6451" y="1246"/>
              <a:ext cx="1500" cy="29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en-US" sz="1200" b="1" dirty="0">
                  <a:solidFill>
                    <a:schemeClr val="tx2">
                      <a:lumMod val="60000"/>
                      <a:lumOff val="40000"/>
                    </a:schemeClr>
                  </a:solidFill>
                  <a:latin typeface="Microsoft YaHei" panose="020B0703020204020201" charset="-122"/>
                  <a:ea typeface="Microsoft YaHei" panose="020B0703020204020201" charset="-122"/>
                  <a:sym typeface="Arial" panose="020B0604020202090204" pitchFamily="34" charset="0"/>
                </a:rPr>
                <a:t>头条号</a:t>
              </a:r>
            </a:p>
          </p:txBody>
        </p:sp>
        <p:sp>
          <p:nvSpPr>
            <p:cNvPr id="113" name="Shape 786"/>
            <p:cNvSpPr>
              <a:spLocks noChangeArrowheads="1"/>
            </p:cNvSpPr>
            <p:nvPr/>
          </p:nvSpPr>
          <p:spPr bwMode="auto">
            <a:xfrm>
              <a:off x="1911" y="4476"/>
              <a:ext cx="1500" cy="29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en-US" sz="1200" b="1" dirty="0">
                  <a:solidFill>
                    <a:schemeClr val="tx2">
                      <a:lumMod val="60000"/>
                      <a:lumOff val="40000"/>
                    </a:schemeClr>
                  </a:solidFill>
                  <a:latin typeface="Microsoft YaHei" panose="020B0703020204020201" charset="-122"/>
                  <a:ea typeface="Microsoft YaHei" panose="020B0703020204020201" charset="-122"/>
                  <a:sym typeface="Arial" panose="020B0604020202090204" pitchFamily="34" charset="0"/>
                </a:rPr>
                <a:t>企鹅号</a:t>
              </a:r>
            </a:p>
          </p:txBody>
        </p:sp>
        <p:sp>
          <p:nvSpPr>
            <p:cNvPr id="114" name="Shape 781"/>
            <p:cNvSpPr>
              <a:spLocks noChangeArrowheads="1"/>
            </p:cNvSpPr>
            <p:nvPr/>
          </p:nvSpPr>
          <p:spPr bwMode="auto">
            <a:xfrm>
              <a:off x="4691" y="1626"/>
              <a:ext cx="1500" cy="48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en-US" sz="2000" b="1" dirty="0">
                  <a:solidFill>
                    <a:schemeClr val="tx2">
                      <a:lumMod val="60000"/>
                      <a:lumOff val="40000"/>
                    </a:schemeClr>
                  </a:solidFill>
                  <a:latin typeface="Microsoft YaHei" panose="020B0703020204020201" charset="-122"/>
                  <a:ea typeface="Microsoft YaHei" panose="020B0703020204020201" charset="-122"/>
                  <a:sym typeface="Arial" panose="020B0604020202090204" pitchFamily="34" charset="0"/>
                </a:rPr>
                <a:t>微信</a:t>
              </a:r>
            </a:p>
          </p:txBody>
        </p:sp>
        <p:sp>
          <p:nvSpPr>
            <p:cNvPr id="115" name="Shape 781"/>
            <p:cNvSpPr>
              <a:spLocks noChangeArrowheads="1"/>
            </p:cNvSpPr>
            <p:nvPr/>
          </p:nvSpPr>
          <p:spPr bwMode="auto">
            <a:xfrm>
              <a:off x="4174" y="4764"/>
              <a:ext cx="1500" cy="58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defTabSz="412750" eaLnBrk="1" hangingPunct="1"/>
              <a:r>
                <a:rPr lang="zh-CN" altLang="en-US" sz="2400" b="1" dirty="0">
                  <a:solidFill>
                    <a:schemeClr val="tx2">
                      <a:lumMod val="60000"/>
                      <a:lumOff val="40000"/>
                    </a:schemeClr>
                  </a:solidFill>
                  <a:latin typeface="Microsoft YaHei" panose="020B0703020204020201" charset="-122"/>
                  <a:ea typeface="Microsoft YaHei" panose="020B0703020204020201" charset="-122"/>
                </a:rPr>
                <a:t>微博</a:t>
              </a:r>
            </a:p>
          </p:txBody>
        </p:sp>
      </p:grpSp>
      <p:sp>
        <p:nvSpPr>
          <p:cNvPr id="35" name="Shape 781"/>
          <p:cNvSpPr>
            <a:spLocks noChangeArrowheads="1"/>
          </p:cNvSpPr>
          <p:nvPr/>
        </p:nvSpPr>
        <p:spPr bwMode="auto">
          <a:xfrm>
            <a:off x="8023225" y="3876675"/>
            <a:ext cx="2504440" cy="30734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412750" eaLnBrk="1" hangingPunct="1"/>
            <a:r>
              <a:rPr lang="zh-CN" altLang="en-US"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新闻</a:t>
            </a:r>
            <a:r>
              <a:rPr lang="en-US" altLang="zh-CN" sz="2000" b="1" dirty="0">
                <a:pattFill prst="dkUpDiag">
                  <a:fgClr>
                    <a:schemeClr val="tx2">
                      <a:lumMod val="60000"/>
                      <a:lumOff val="40000"/>
                    </a:schemeClr>
                  </a:fgClr>
                  <a:bgClr>
                    <a:schemeClr val="bg1"/>
                  </a:bgClr>
                </a:pattFill>
                <a:latin typeface="Microsoft YaHei" panose="020B0703020204020201" charset="-122"/>
                <a:ea typeface="Microsoft YaHei" panose="020B0703020204020201" charset="-122"/>
                <a:sym typeface="Arial" panose="020B0604020202090204" pitchFamily="34" charset="0"/>
              </a:rPr>
              <a:t>360</a:t>
            </a:r>
          </a:p>
        </p:txBody>
      </p:sp>
      <p:pic>
        <p:nvPicPr>
          <p:cNvPr id="120" name="图片 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8275" y="2791460"/>
            <a:ext cx="109918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8">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175760" y="1870075"/>
            <a:ext cx="3152775"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04</a:t>
            </a:r>
          </a:p>
        </p:txBody>
      </p:sp>
      <p:sp>
        <p:nvSpPr>
          <p:cNvPr id="10" name="文本框 9"/>
          <p:cNvSpPr txBox="1"/>
          <p:nvPr/>
        </p:nvSpPr>
        <p:spPr>
          <a:xfrm>
            <a:off x="4175760" y="3417570"/>
            <a:ext cx="3992880" cy="1938020"/>
          </a:xfrm>
          <a:prstGeom prst="rect">
            <a:avLst/>
          </a:prstGeom>
          <a:noFill/>
        </p:spPr>
        <p:txBody>
          <a:bodyPr wrap="none" rtlCol="0">
            <a:spAutoFit/>
          </a:bodyPr>
          <a:lstStyle/>
          <a:p>
            <a:pPr algn="l"/>
            <a:r>
              <a:rPr lang="zh-CN" altLang="en-US" sz="6000">
                <a:latin typeface="微软雅黑" panose="020B0703020204020201" charset="-122"/>
                <a:ea typeface="微软雅黑" panose="020B0703020204020201" charset="-122"/>
              </a:rPr>
              <a:t>打造融媒体</a:t>
            </a:r>
          </a:p>
          <a:p>
            <a:pPr algn="l"/>
            <a:r>
              <a:rPr lang="zh-CN" altLang="en-US" sz="6000">
                <a:latin typeface="微软雅黑" panose="020B0703020204020201" charset="-122"/>
                <a:ea typeface="微软雅黑" panose="020B0703020204020201" charset="-122"/>
              </a:rPr>
              <a:t>内容产品</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74" name="组合 18"/>
          <p:cNvGrpSpPr/>
          <p:nvPr/>
        </p:nvGrpSpPr>
        <p:grpSpPr>
          <a:xfrm>
            <a:off x="1761490" y="4984115"/>
            <a:ext cx="1860550" cy="1174115"/>
            <a:chOff x="8921643" y="0"/>
            <a:chExt cx="1149294" cy="792164"/>
          </a:xfrm>
        </p:grpSpPr>
        <p:sp>
          <p:nvSpPr>
            <p:cNvPr id="104866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6" name="组合 18"/>
          <p:cNvGrpSpPr/>
          <p:nvPr/>
        </p:nvGrpSpPr>
        <p:grpSpPr>
          <a:xfrm>
            <a:off x="-19685" y="-12065"/>
            <a:ext cx="1860550" cy="1174115"/>
            <a:chOff x="8921643" y="0"/>
            <a:chExt cx="1149294" cy="792164"/>
          </a:xfrm>
        </p:grpSpPr>
        <p:sp>
          <p:nvSpPr>
            <p:cNvPr id="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6">
            <a:alphaModFix amt="38000"/>
          </a:blip>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27940" y="1568450"/>
            <a:ext cx="11527155" cy="39128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18"/>
          <p:cNvGrpSpPr/>
          <p:nvPr/>
        </p:nvGrpSpPr>
        <p:grpSpPr>
          <a:xfrm>
            <a:off x="2540" y="4514215"/>
            <a:ext cx="1590040" cy="956945"/>
            <a:chOff x="8921643" y="0"/>
            <a:chExt cx="1149294" cy="792164"/>
          </a:xfrm>
        </p:grpSpPr>
        <p:sp>
          <p:nvSpPr>
            <p:cNvPr id="1048667"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
        <p:nvSpPr>
          <p:cNvPr id="41" name="文本框 40"/>
          <p:cNvSpPr txBox="1"/>
          <p:nvPr/>
        </p:nvSpPr>
        <p:spPr>
          <a:xfrm>
            <a:off x="1350010" y="1680210"/>
            <a:ext cx="7424420" cy="645160"/>
          </a:xfrm>
          <a:prstGeom prst="rect">
            <a:avLst/>
          </a:prstGeom>
          <a:noFill/>
        </p:spPr>
        <p:txBody>
          <a:bodyPr wrap="square" rtlCol="0">
            <a:spAutoFit/>
          </a:bodyPr>
          <a:lstStyle/>
          <a:p>
            <a:pPr algn="ctr">
              <a:lnSpc>
                <a:spcPct val="150000"/>
              </a:lnSpc>
            </a:pPr>
            <a:r>
              <a:rPr lang="en-US" altLang="zh-CN" sz="2400">
                <a:solidFill>
                  <a:schemeClr val="bg1"/>
                </a:solidFill>
                <a:latin typeface="微软雅黑" panose="020B0703020204020201" charset="-122"/>
                <a:ea typeface="微软雅黑" panose="020B0703020204020201" charset="-122"/>
                <a:cs typeface="微软雅黑" panose="020B0703020204020201" charset="-122"/>
              </a:rPr>
              <a:t>深入实施新闻报道融合创新工程  坚持“两个层面发力”</a:t>
            </a:r>
          </a:p>
        </p:txBody>
      </p:sp>
      <p:sp>
        <p:nvSpPr>
          <p:cNvPr id="30" name="文本框 29"/>
          <p:cNvSpPr txBox="1"/>
          <p:nvPr/>
        </p:nvSpPr>
        <p:spPr>
          <a:xfrm>
            <a:off x="961390" y="784860"/>
            <a:ext cx="4055745" cy="583565"/>
          </a:xfrm>
          <a:prstGeom prst="rect">
            <a:avLst/>
          </a:prstGeom>
          <a:noFill/>
        </p:spPr>
        <p:txBody>
          <a:bodyPr wrap="square" rtlCol="0" anchor="t">
            <a:spAutoFit/>
          </a:bodyPr>
          <a:lstStyle/>
          <a:p>
            <a:r>
              <a:rPr lang="zh-CN" altLang="en-US" sz="3200" b="1">
                <a:solidFill>
                  <a:schemeClr val="accent1">
                    <a:lumMod val="50000"/>
                  </a:schemeClr>
                </a:solidFill>
                <a:latin typeface="Microsoft YaHei" panose="020B0703020204020201" charset="-122"/>
                <a:ea typeface="Microsoft YaHei" panose="020B0703020204020201" charset="-122"/>
              </a:rPr>
              <a:t>打造融媒体内容产品</a:t>
            </a:r>
          </a:p>
        </p:txBody>
      </p:sp>
      <p:grpSp>
        <p:nvGrpSpPr>
          <p:cNvPr id="15" name="组合 14"/>
          <p:cNvGrpSpPr/>
          <p:nvPr/>
        </p:nvGrpSpPr>
        <p:grpSpPr>
          <a:xfrm>
            <a:off x="1350010" y="3145790"/>
            <a:ext cx="4820920" cy="2665095"/>
            <a:chOff x="3319" y="3260"/>
            <a:chExt cx="6051" cy="4197"/>
          </a:xfrm>
        </p:grpSpPr>
        <p:sp>
          <p:nvSpPr>
            <p:cNvPr id="6" name="矩形 5"/>
            <p:cNvSpPr/>
            <p:nvPr/>
          </p:nvSpPr>
          <p:spPr>
            <a:xfrm>
              <a:off x="3319" y="3260"/>
              <a:ext cx="6051" cy="4197"/>
            </a:xfrm>
            <a:prstGeom prst="rect">
              <a:avLst/>
            </a:prstGeom>
            <a:gradFill>
              <a:gsLst>
                <a:gs pos="0">
                  <a:schemeClr val="bg1"/>
                </a:gs>
                <a:gs pos="100000">
                  <a:schemeClr val="bg1">
                    <a:lumMod val="95000"/>
                  </a:schemeClr>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文本框 2"/>
            <p:cNvSpPr txBox="1"/>
            <p:nvPr/>
          </p:nvSpPr>
          <p:spPr>
            <a:xfrm>
              <a:off x="3533" y="4668"/>
              <a:ext cx="5415" cy="1598"/>
            </a:xfrm>
            <a:prstGeom prst="rect">
              <a:avLst/>
            </a:prstGeom>
            <a:noFill/>
          </p:spPr>
          <p:txBody>
            <a:bodyPr wrap="square" rtlCol="0" anchor="t">
              <a:spAutoFit/>
            </a:bodyPr>
            <a:lstStyle/>
            <a:p>
              <a:pPr marL="285750" indent="-285750" algn="l">
                <a:lnSpc>
                  <a:spcPct val="150000"/>
                </a:lnSpc>
                <a:buFont typeface="Wingdings" panose="05000000000000000000" charset="0"/>
                <a:buChar char=""/>
              </a:pPr>
              <a:r>
                <a:rPr lang="zh-CN" altLang="en-US" sz="2000" b="1">
                  <a:solidFill>
                    <a:srgbClr val="1F4E79"/>
                  </a:solidFill>
                  <a:latin typeface="Microsoft YaHei" panose="020B0703020204020201" charset="-122"/>
                  <a:ea typeface="Microsoft YaHei" panose="020B0703020204020201" charset="-122"/>
                  <a:cs typeface="微软雅黑" panose="020B0703020204020201" charset="-122"/>
                </a:rPr>
                <a:t>媒体融合的理念做广播、电视新闻</a:t>
              </a:r>
              <a:endParaRPr lang="zh-CN" altLang="en-US" sz="2000">
                <a:latin typeface="微软雅黑" panose="020B0703020204020201" charset="-122"/>
                <a:ea typeface="微软雅黑" panose="020B0703020204020201" charset="-122"/>
                <a:cs typeface="微软雅黑" panose="020B0703020204020201" charset="-122"/>
              </a:endParaRPr>
            </a:p>
            <a:p>
              <a:pPr indent="0" algn="l">
                <a:lnSpc>
                  <a:spcPct val="150000"/>
                </a:lnSpc>
                <a:buFont typeface="Wingdings" panose="05000000000000000000" charset="0"/>
                <a:buNone/>
              </a:pPr>
              <a:r>
                <a:rPr lang="zh-CN" altLang="en-US" sz="2000">
                  <a:solidFill>
                    <a:schemeClr val="tx1">
                      <a:lumMod val="65000"/>
                      <a:lumOff val="35000"/>
                    </a:schemeClr>
                  </a:solidFill>
                  <a:latin typeface="微软雅黑" panose="020B0703020204020201" charset="-122"/>
                  <a:ea typeface="微软雅黑" panose="020B0703020204020201" charset="-122"/>
                  <a:cs typeface="微软雅黑" panose="020B0703020204020201" charset="-122"/>
                </a:rPr>
                <a:t>    全流程融合生产</a:t>
              </a:r>
              <a:r>
                <a:rPr lang="zh-CN" altLang="en-US" sz="2000">
                  <a:latin typeface="微软雅黑" panose="020B0703020204020201" charset="-122"/>
                  <a:ea typeface="微软雅黑" panose="020B0703020204020201" charset="-122"/>
                  <a:cs typeface="微软雅黑" panose="020B0703020204020201" charset="-122"/>
                </a:rPr>
                <a:t>  </a:t>
              </a:r>
            </a:p>
          </p:txBody>
        </p:sp>
      </p:grpSp>
      <p:grpSp>
        <p:nvGrpSpPr>
          <p:cNvPr id="32" name="组合 31"/>
          <p:cNvGrpSpPr/>
          <p:nvPr/>
        </p:nvGrpSpPr>
        <p:grpSpPr>
          <a:xfrm rot="16200000" flipH="1">
            <a:off x="11031220" y="367665"/>
            <a:ext cx="214630" cy="866140"/>
            <a:chOff x="7874" y="423"/>
            <a:chExt cx="338" cy="1364"/>
          </a:xfrm>
          <a:solidFill>
            <a:srgbClr val="CDB273"/>
          </a:solidFill>
        </p:grpSpPr>
        <p:grpSp>
          <p:nvGrpSpPr>
            <p:cNvPr id="10" name="组合 9"/>
            <p:cNvGrpSpPr/>
            <p:nvPr/>
          </p:nvGrpSpPr>
          <p:grpSpPr>
            <a:xfrm flipH="1">
              <a:off x="8018" y="1333"/>
              <a:ext cx="195" cy="454"/>
              <a:chOff x="564" y="1235"/>
              <a:chExt cx="344" cy="798"/>
            </a:xfrm>
            <a:grpFill/>
          </p:grpSpPr>
          <p:sp>
            <p:nvSpPr>
              <p:cNvPr id="11" name="矩形 10"/>
              <p:cNvSpPr/>
              <p:nvPr/>
            </p:nvSpPr>
            <p:spPr>
              <a:xfrm>
                <a:off x="564" y="1235"/>
                <a:ext cx="344" cy="344"/>
              </a:xfrm>
              <a:prstGeom prst="rect">
                <a:avLst/>
              </a:prstGeom>
              <a:grpFill/>
              <a:ln>
                <a:solidFill>
                  <a:srgbClr val="CDB2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矩形 11"/>
              <p:cNvSpPr/>
              <p:nvPr/>
            </p:nvSpPr>
            <p:spPr>
              <a:xfrm>
                <a:off x="564" y="1689"/>
                <a:ext cx="344" cy="344"/>
              </a:xfrm>
              <a:prstGeom prst="rect">
                <a:avLst/>
              </a:prstGeom>
              <a:grpFill/>
              <a:ln>
                <a:solidFill>
                  <a:srgbClr val="CDB2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13" name="直接连接符 12"/>
            <p:cNvCxnSpPr/>
            <p:nvPr/>
          </p:nvCxnSpPr>
          <p:spPr>
            <a:xfrm flipH="1">
              <a:off x="7874" y="423"/>
              <a:ext cx="0" cy="986"/>
            </a:xfrm>
            <a:prstGeom prst="line">
              <a:avLst/>
            </a:prstGeom>
            <a:grpFill/>
            <a:ln>
              <a:solidFill>
                <a:srgbClr val="CDB273"/>
              </a:solidFill>
            </a:ln>
          </p:spPr>
          <p:style>
            <a:lnRef idx="1">
              <a:schemeClr val="accent6"/>
            </a:lnRef>
            <a:fillRef idx="0">
              <a:schemeClr val="accent6"/>
            </a:fillRef>
            <a:effectRef idx="0">
              <a:schemeClr val="accent6"/>
            </a:effectRef>
            <a:fontRef idx="minor">
              <a:schemeClr val="tx1"/>
            </a:fontRef>
          </p:style>
        </p:cxnSp>
      </p:grpSp>
      <p:grpSp>
        <p:nvGrpSpPr>
          <p:cNvPr id="18" name="组合 17"/>
          <p:cNvGrpSpPr/>
          <p:nvPr/>
        </p:nvGrpSpPr>
        <p:grpSpPr>
          <a:xfrm>
            <a:off x="6301322" y="3145155"/>
            <a:ext cx="4220845" cy="2665730"/>
            <a:chOff x="10074" y="3059"/>
            <a:chExt cx="6051" cy="4198"/>
          </a:xfrm>
        </p:grpSpPr>
        <p:sp>
          <p:nvSpPr>
            <p:cNvPr id="19" name="矩形 18"/>
            <p:cNvSpPr/>
            <p:nvPr/>
          </p:nvSpPr>
          <p:spPr>
            <a:xfrm>
              <a:off x="10074" y="3059"/>
              <a:ext cx="6051" cy="4198"/>
            </a:xfrm>
            <a:prstGeom prst="rect">
              <a:avLst/>
            </a:prstGeom>
            <a:gradFill>
              <a:gsLst>
                <a:gs pos="0">
                  <a:schemeClr val="bg1"/>
                </a:gs>
                <a:gs pos="100000">
                  <a:schemeClr val="bg1">
                    <a:lumMod val="95000"/>
                  </a:schemeClr>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0" name="文本框 19"/>
            <p:cNvSpPr txBox="1"/>
            <p:nvPr/>
          </p:nvSpPr>
          <p:spPr>
            <a:xfrm>
              <a:off x="10415" y="4751"/>
              <a:ext cx="5368" cy="628"/>
            </a:xfrm>
            <a:prstGeom prst="rect">
              <a:avLst/>
            </a:prstGeom>
            <a:noFill/>
          </p:spPr>
          <p:txBody>
            <a:bodyPr wrap="square" rtlCol="0" anchor="t">
              <a:spAutoFit/>
            </a:bodyPr>
            <a:lstStyle/>
            <a:p>
              <a:pPr marL="285750" indent="-285750" algn="l">
                <a:buFont typeface="Wingdings" panose="05000000000000000000" charset="0"/>
                <a:buChar char=""/>
              </a:pPr>
              <a:r>
                <a:rPr lang="zh-CN" altLang="en-US" sz="2000" b="1">
                  <a:solidFill>
                    <a:srgbClr val="1F4E79"/>
                  </a:solidFill>
                  <a:latin typeface="Microsoft YaHei" panose="020B0703020204020201" charset="-122"/>
                  <a:ea typeface="Microsoft YaHei" panose="020B0703020204020201" charset="-122"/>
                </a:rPr>
                <a:t>大力度策划原创新媒体内容</a:t>
              </a:r>
            </a:p>
          </p:txBody>
        </p:sp>
      </p:grpSp>
      <p:sp>
        <p:nvSpPr>
          <p:cNvPr id="21" name="文本框 20"/>
          <p:cNvSpPr txBox="1"/>
          <p:nvPr/>
        </p:nvSpPr>
        <p:spPr>
          <a:xfrm>
            <a:off x="4422775" y="4618355"/>
            <a:ext cx="4055745" cy="1445260"/>
          </a:xfrm>
          <a:prstGeom prst="rect">
            <a:avLst/>
          </a:prstGeom>
          <a:noFill/>
        </p:spPr>
        <p:txBody>
          <a:bodyPr wrap="square" rtlCol="0" anchor="t">
            <a:spAutoFit/>
          </a:bodyPr>
          <a:lstStyle/>
          <a:p>
            <a:r>
              <a:rPr lang="en-US" altLang="zh-CN" sz="8800" b="1" i="1">
                <a:pattFill prst="dkDnDiag">
                  <a:fgClr>
                    <a:srgbClr val="CDB273"/>
                  </a:fgClr>
                  <a:bgClr>
                    <a:schemeClr val="bg1"/>
                  </a:bgClr>
                </a:pattFill>
                <a:latin typeface="微软雅黑" panose="020B0703020204020201" charset="-122"/>
                <a:ea typeface="微软雅黑" panose="020B0703020204020201" charset="-122"/>
              </a:rPr>
              <a:t>01</a:t>
            </a:r>
          </a:p>
        </p:txBody>
      </p:sp>
      <p:sp>
        <p:nvSpPr>
          <p:cNvPr id="22" name="文本框 21"/>
          <p:cNvSpPr txBox="1"/>
          <p:nvPr/>
        </p:nvSpPr>
        <p:spPr>
          <a:xfrm>
            <a:off x="8834120" y="4618355"/>
            <a:ext cx="4055745" cy="1445260"/>
          </a:xfrm>
          <a:prstGeom prst="rect">
            <a:avLst/>
          </a:prstGeom>
          <a:noFill/>
        </p:spPr>
        <p:txBody>
          <a:bodyPr wrap="square" rtlCol="0" anchor="t">
            <a:spAutoFit/>
          </a:bodyPr>
          <a:lstStyle/>
          <a:p>
            <a:r>
              <a:rPr lang="en-US" altLang="zh-CN" sz="8800" b="1" i="1">
                <a:pattFill prst="dkDnDiag">
                  <a:fgClr>
                    <a:srgbClr val="CDB273"/>
                  </a:fgClr>
                  <a:bgClr>
                    <a:schemeClr val="bg1"/>
                  </a:bgClr>
                </a:pattFill>
                <a:latin typeface="微软雅黑" panose="020B0703020204020201" charset="-122"/>
                <a:ea typeface="微软雅黑" panose="020B0703020204020201" charset="-122"/>
              </a:rPr>
              <a:t>02</a:t>
            </a:r>
          </a:p>
        </p:txBody>
      </p:sp>
      <p:sp>
        <p:nvSpPr>
          <p:cNvPr id="23" name="矩形 22"/>
          <p:cNvSpPr/>
          <p:nvPr/>
        </p:nvSpPr>
        <p:spPr>
          <a:xfrm flipV="1">
            <a:off x="1350010" y="5706110"/>
            <a:ext cx="4820920" cy="10477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4" name="矩形 23"/>
          <p:cNvSpPr/>
          <p:nvPr/>
        </p:nvSpPr>
        <p:spPr>
          <a:xfrm flipV="1">
            <a:off x="6301105" y="5706110"/>
            <a:ext cx="4220845" cy="10477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 name="文本框 1"/>
          <p:cNvSpPr txBox="1"/>
          <p:nvPr/>
        </p:nvSpPr>
        <p:spPr>
          <a:xfrm>
            <a:off x="6854190" y="4302760"/>
            <a:ext cx="2980055" cy="1014730"/>
          </a:xfrm>
          <a:prstGeom prst="rect">
            <a:avLst/>
          </a:prstGeom>
          <a:noFill/>
        </p:spPr>
        <p:txBody>
          <a:bodyPr wrap="square" rtlCol="0" anchor="t">
            <a:spAutoFit/>
          </a:bodyPr>
          <a:lstStyle/>
          <a:p>
            <a:pPr indent="0" algn="l">
              <a:buFont typeface="Wingdings" panose="05000000000000000000" charset="0"/>
              <a:buNone/>
            </a:pPr>
            <a:endParaRPr lang="zh-CN" altLang="en-US" sz="2000">
              <a:latin typeface="微软雅黑" panose="020B0703020204020201" charset="-122"/>
              <a:ea typeface="微软雅黑" panose="020B0703020204020201" charset="-122"/>
            </a:endParaRPr>
          </a:p>
          <a:p>
            <a:pPr indent="0" algn="l">
              <a:buFont typeface="Wingdings" panose="05000000000000000000" charset="0"/>
              <a:buNone/>
            </a:pPr>
            <a:r>
              <a:rPr lang="zh-CN" altLang="en-US" sz="2000">
                <a:solidFill>
                  <a:schemeClr val="tx1">
                    <a:lumMod val="65000"/>
                    <a:lumOff val="35000"/>
                  </a:schemeClr>
                </a:solidFill>
                <a:latin typeface="微软雅黑" panose="020B0703020204020201" charset="-122"/>
                <a:ea typeface="微软雅黑" panose="020B0703020204020201" charset="-122"/>
              </a:rPr>
              <a:t>互联网上更强发声</a:t>
            </a:r>
            <a:endParaRPr lang="zh-CN" altLang="en-US" sz="2000">
              <a:latin typeface="微软雅黑" panose="020B0703020204020201" charset="-122"/>
              <a:ea typeface="微软雅黑" panose="020B0703020204020201" charset="-122"/>
            </a:endParaRPr>
          </a:p>
          <a:p>
            <a:pPr indent="0" algn="l">
              <a:buFont typeface="Wingdings" panose="05000000000000000000" charset="0"/>
              <a:buNone/>
            </a:pPr>
            <a:endParaRPr lang="zh-CN" altLang="en-US" sz="2000">
              <a:latin typeface="微软雅黑" panose="020B0703020204020201" charset="-122"/>
              <a:ea typeface="微软雅黑" panose="020B0703020204020201" charset="-122"/>
            </a:endParaRPr>
          </a:p>
        </p:txBody>
      </p:sp>
      <p:sp>
        <p:nvSpPr>
          <p:cNvPr id="7" name="椭圆 6"/>
          <p:cNvSpPr/>
          <p:nvPr/>
        </p:nvSpPr>
        <p:spPr>
          <a:xfrm>
            <a:off x="3073400" y="2530475"/>
            <a:ext cx="1502410" cy="1509395"/>
          </a:xfrm>
          <a:prstGeom prst="ellipse">
            <a:avLst/>
          </a:prstGeom>
          <a:solidFill>
            <a:srgbClr val="CAB17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660640" y="2530475"/>
            <a:ext cx="1502410" cy="1509395"/>
          </a:xfrm>
          <a:prstGeom prst="ellipse">
            <a:avLst/>
          </a:prstGeom>
          <a:solidFill>
            <a:srgbClr val="CDB27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reeform 26"/>
          <p:cNvSpPr>
            <a:spLocks noEditPoints="1"/>
          </p:cNvSpPr>
          <p:nvPr/>
        </p:nvSpPr>
        <p:spPr bwMode="auto">
          <a:xfrm>
            <a:off x="8174990" y="2997835"/>
            <a:ext cx="474345" cy="57467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微软雅黑" panose="020B0703020204020201" charset="-122"/>
              <a:ea typeface="微软雅黑" panose="020B0703020204020201" charset="-122"/>
              <a:cs typeface="+mn-ea"/>
              <a:sym typeface="Arial" panose="020B0604020202090204" pitchFamily="34" charset="0"/>
            </a:endParaRPr>
          </a:p>
        </p:txBody>
      </p:sp>
      <p:sp>
        <p:nvSpPr>
          <p:cNvPr id="149" name="Freeform 86"/>
          <p:cNvSpPr>
            <a:spLocks noEditPoints="1"/>
          </p:cNvSpPr>
          <p:nvPr/>
        </p:nvSpPr>
        <p:spPr bwMode="auto">
          <a:xfrm>
            <a:off x="3496945" y="3058160"/>
            <a:ext cx="655320" cy="514350"/>
          </a:xfrm>
          <a:custGeom>
            <a:avLst/>
            <a:gdLst/>
            <a:ahLst/>
            <a:cxnLst>
              <a:cxn ang="0">
                <a:pos x="244" y="160"/>
              </a:cxn>
              <a:cxn ang="0">
                <a:pos x="232" y="160"/>
              </a:cxn>
              <a:cxn ang="0">
                <a:pos x="24" y="160"/>
              </a:cxn>
              <a:cxn ang="0">
                <a:pos x="12" y="160"/>
              </a:cxn>
              <a:cxn ang="0">
                <a:pos x="0" y="148"/>
              </a:cxn>
              <a:cxn ang="0">
                <a:pos x="0" y="128"/>
              </a:cxn>
              <a:cxn ang="0">
                <a:pos x="24" y="128"/>
              </a:cxn>
              <a:cxn ang="0">
                <a:pos x="24" y="12"/>
              </a:cxn>
              <a:cxn ang="0">
                <a:pos x="36" y="0"/>
              </a:cxn>
              <a:cxn ang="0">
                <a:pos x="220" y="0"/>
              </a:cxn>
              <a:cxn ang="0">
                <a:pos x="232" y="12"/>
              </a:cxn>
              <a:cxn ang="0">
                <a:pos x="232" y="128"/>
              </a:cxn>
              <a:cxn ang="0">
                <a:pos x="256" y="128"/>
              </a:cxn>
              <a:cxn ang="0">
                <a:pos x="256" y="148"/>
              </a:cxn>
              <a:cxn ang="0">
                <a:pos x="244" y="160"/>
              </a:cxn>
              <a:cxn ang="0">
                <a:pos x="100" y="148"/>
              </a:cxn>
              <a:cxn ang="0">
                <a:pos x="156" y="148"/>
              </a:cxn>
              <a:cxn ang="0">
                <a:pos x="156" y="140"/>
              </a:cxn>
              <a:cxn ang="0">
                <a:pos x="100" y="140"/>
              </a:cxn>
              <a:cxn ang="0">
                <a:pos x="100" y="148"/>
              </a:cxn>
              <a:cxn ang="0">
                <a:pos x="216" y="16"/>
              </a:cxn>
              <a:cxn ang="0">
                <a:pos x="40" y="16"/>
              </a:cxn>
              <a:cxn ang="0">
                <a:pos x="40" y="120"/>
              </a:cxn>
              <a:cxn ang="0">
                <a:pos x="216" y="120"/>
              </a:cxn>
              <a:cxn ang="0">
                <a:pos x="216" y="16"/>
              </a:cxn>
            </a:cxnLst>
            <a:rect l="0" t="0" r="r" b="b"/>
            <a:pathLst>
              <a:path w="256" h="160">
                <a:moveTo>
                  <a:pt x="244" y="160"/>
                </a:moveTo>
                <a:cubicBezTo>
                  <a:pt x="232" y="160"/>
                  <a:pt x="232" y="160"/>
                  <a:pt x="232" y="160"/>
                </a:cubicBezTo>
                <a:cubicBezTo>
                  <a:pt x="24" y="160"/>
                  <a:pt x="24" y="160"/>
                  <a:pt x="24" y="160"/>
                </a:cubicBezTo>
                <a:cubicBezTo>
                  <a:pt x="12" y="160"/>
                  <a:pt x="12" y="160"/>
                  <a:pt x="12" y="160"/>
                </a:cubicBezTo>
                <a:cubicBezTo>
                  <a:pt x="5" y="160"/>
                  <a:pt x="0" y="155"/>
                  <a:pt x="0" y="148"/>
                </a:cubicBezTo>
                <a:cubicBezTo>
                  <a:pt x="0" y="128"/>
                  <a:pt x="0" y="128"/>
                  <a:pt x="0" y="128"/>
                </a:cubicBezTo>
                <a:cubicBezTo>
                  <a:pt x="24" y="128"/>
                  <a:pt x="24" y="128"/>
                  <a:pt x="24" y="128"/>
                </a:cubicBezTo>
                <a:cubicBezTo>
                  <a:pt x="24" y="12"/>
                  <a:pt x="24" y="12"/>
                  <a:pt x="24" y="12"/>
                </a:cubicBezTo>
                <a:cubicBezTo>
                  <a:pt x="24" y="5"/>
                  <a:pt x="29" y="0"/>
                  <a:pt x="36" y="0"/>
                </a:cubicBezTo>
                <a:cubicBezTo>
                  <a:pt x="220" y="0"/>
                  <a:pt x="220" y="0"/>
                  <a:pt x="220" y="0"/>
                </a:cubicBezTo>
                <a:cubicBezTo>
                  <a:pt x="227" y="0"/>
                  <a:pt x="232" y="5"/>
                  <a:pt x="232" y="12"/>
                </a:cubicBezTo>
                <a:cubicBezTo>
                  <a:pt x="232" y="128"/>
                  <a:pt x="232" y="128"/>
                  <a:pt x="232" y="128"/>
                </a:cubicBezTo>
                <a:cubicBezTo>
                  <a:pt x="256" y="128"/>
                  <a:pt x="256" y="128"/>
                  <a:pt x="256" y="128"/>
                </a:cubicBezTo>
                <a:cubicBezTo>
                  <a:pt x="256" y="148"/>
                  <a:pt x="256" y="148"/>
                  <a:pt x="256" y="148"/>
                </a:cubicBezTo>
                <a:cubicBezTo>
                  <a:pt x="256" y="155"/>
                  <a:pt x="251" y="160"/>
                  <a:pt x="244" y="160"/>
                </a:cubicBezTo>
                <a:moveTo>
                  <a:pt x="100" y="148"/>
                </a:moveTo>
                <a:cubicBezTo>
                  <a:pt x="156" y="148"/>
                  <a:pt x="156" y="148"/>
                  <a:pt x="156" y="148"/>
                </a:cubicBezTo>
                <a:cubicBezTo>
                  <a:pt x="156" y="140"/>
                  <a:pt x="156" y="140"/>
                  <a:pt x="156" y="140"/>
                </a:cubicBezTo>
                <a:cubicBezTo>
                  <a:pt x="100" y="140"/>
                  <a:pt x="100" y="140"/>
                  <a:pt x="100" y="140"/>
                </a:cubicBezTo>
                <a:lnTo>
                  <a:pt x="100" y="148"/>
                </a:lnTo>
                <a:close/>
                <a:moveTo>
                  <a:pt x="216" y="16"/>
                </a:moveTo>
                <a:cubicBezTo>
                  <a:pt x="40" y="16"/>
                  <a:pt x="40" y="16"/>
                  <a:pt x="40" y="16"/>
                </a:cubicBezTo>
                <a:cubicBezTo>
                  <a:pt x="40" y="120"/>
                  <a:pt x="40" y="120"/>
                  <a:pt x="40" y="120"/>
                </a:cubicBezTo>
                <a:cubicBezTo>
                  <a:pt x="216" y="120"/>
                  <a:pt x="216" y="120"/>
                  <a:pt x="216" y="120"/>
                </a:cubicBezTo>
                <a:lnTo>
                  <a:pt x="216" y="16"/>
                </a:lnTo>
                <a:close/>
              </a:path>
            </a:pathLst>
          </a:custGeom>
          <a:solidFill>
            <a:schemeClr val="bg1"/>
          </a:solidFill>
          <a:ln w="9525">
            <a:noFill/>
            <a:round/>
          </a:ln>
        </p:spPr>
        <p:txBody>
          <a:bodyPr vert="horz" wrap="square" lIns="121920" tIns="60960" rIns="121920" bIns="60960" numCol="1" anchor="t" anchorCtr="0" compatLnSpc="1"/>
          <a:lstStyle/>
          <a:p>
            <a:pPr marL="0" marR="0" lvl="0" indent="0" algn="l" defTabSz="137541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a:ln>
                <a:noFill/>
              </a:ln>
              <a:solidFill>
                <a:prstClr val="white"/>
              </a:solidFill>
              <a:effectLst/>
              <a:uLnTx/>
              <a:uFillTx/>
              <a:latin typeface="微软雅黑" panose="020B0703020204020201" charset="-122"/>
              <a:ea typeface="微软雅黑" panose="020B0703020204020201"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6">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282430" y="1905"/>
            <a:ext cx="2923540" cy="58407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281795" y="5843270"/>
            <a:ext cx="2924175" cy="10128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rot="16200000">
            <a:off x="11287125" y="608457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5" name="矩形 4"/>
          <p:cNvSpPr/>
          <p:nvPr/>
        </p:nvSpPr>
        <p:spPr>
          <a:xfrm>
            <a:off x="1723390" y="1007745"/>
            <a:ext cx="8049895" cy="4901565"/>
          </a:xfrm>
          <a:prstGeom prst="rect">
            <a:avLst/>
          </a:prstGeom>
          <a:gradFill>
            <a:gsLst>
              <a:gs pos="0">
                <a:schemeClr val="bg1">
                  <a:lumMod val="95000"/>
                </a:schemeClr>
              </a:gs>
              <a:gs pos="100000">
                <a:schemeClr val="bg1"/>
              </a:gs>
            </a:gsLst>
            <a:path path="circle">
              <a:fillToRect l="100000" b="100000"/>
            </a:path>
            <a:tileRect t="-100000" r="-100000"/>
          </a:gradFill>
          <a:ln>
            <a:noFill/>
          </a:ln>
          <a:effectLst>
            <a:outerShdw blurRad="63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文本框 2"/>
          <p:cNvSpPr txBox="1"/>
          <p:nvPr/>
        </p:nvSpPr>
        <p:spPr>
          <a:xfrm>
            <a:off x="3151505" y="2516505"/>
            <a:ext cx="6130290" cy="1308884"/>
          </a:xfrm>
          <a:prstGeom prst="rect">
            <a:avLst/>
          </a:prstGeom>
          <a:noFill/>
        </p:spPr>
        <p:txBody>
          <a:bodyPr wrap="square" rtlCol="0">
            <a:spAutoFit/>
          </a:bodyPr>
          <a:lstStyle/>
          <a:p>
            <a:pPr marL="285750" indent="-285750">
              <a:lnSpc>
                <a:spcPct val="150000"/>
              </a:lnSpc>
              <a:buFont typeface="Wingdings" panose="05000000000000000000" charset="0"/>
              <a:buChar char=""/>
            </a:pPr>
            <a:r>
              <a:rPr lang="zh-CN" altLang="en-US" sz="2800" dirty="0">
                <a:latin typeface="微软雅黑" panose="020B0703020204020201" charset="-122"/>
                <a:ea typeface="微软雅黑" panose="020B0703020204020201" charset="-122"/>
                <a:cs typeface="微软雅黑" panose="020B0703020204020201" charset="-122"/>
              </a:rPr>
              <a:t>加快推进广播电视媒体与新兴媒体深度融合发展</a:t>
            </a:r>
          </a:p>
        </p:txBody>
      </p:sp>
      <p:sp>
        <p:nvSpPr>
          <p:cNvPr id="30" name="文本框 29"/>
          <p:cNvSpPr txBox="1"/>
          <p:nvPr/>
        </p:nvSpPr>
        <p:spPr>
          <a:xfrm>
            <a:off x="3518535" y="1729740"/>
            <a:ext cx="4035425" cy="583565"/>
          </a:xfrm>
          <a:prstGeom prst="rect">
            <a:avLst/>
          </a:prstGeom>
          <a:noFill/>
        </p:spPr>
        <p:txBody>
          <a:bodyPr wrap="square" rtlCol="0" anchor="t">
            <a:spAutoFit/>
          </a:bodyPr>
          <a:lstStyle/>
          <a:p>
            <a:r>
              <a:rPr lang="zh-CN" altLang="en-US" sz="3200" b="1" dirty="0">
                <a:solidFill>
                  <a:schemeClr val="tx2"/>
                </a:solidFill>
                <a:latin typeface="Microsoft YaHei" panose="020B0703020204020201" charset="-122"/>
                <a:ea typeface="Microsoft YaHei" panose="020B0703020204020201" charset="-122"/>
              </a:rPr>
              <a:t>组建融媒体新闻中心</a:t>
            </a:r>
          </a:p>
        </p:txBody>
      </p:sp>
      <p:sp>
        <p:nvSpPr>
          <p:cNvPr id="8" name="矩形 7"/>
          <p:cNvSpPr/>
          <p:nvPr/>
        </p:nvSpPr>
        <p:spPr>
          <a:xfrm>
            <a:off x="1888490" y="1203960"/>
            <a:ext cx="7720330" cy="4492625"/>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74" name="组合 18"/>
          <p:cNvGrpSpPr/>
          <p:nvPr/>
        </p:nvGrpSpPr>
        <p:grpSpPr>
          <a:xfrm>
            <a:off x="10311765" y="4669155"/>
            <a:ext cx="1860550" cy="1174115"/>
            <a:chOff x="8921643" y="0"/>
            <a:chExt cx="1149294" cy="792164"/>
          </a:xfrm>
        </p:grpSpPr>
        <p:sp>
          <p:nvSpPr>
            <p:cNvPr id="1048667"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
        <p:nvSpPr>
          <p:cNvPr id="14" name="椭圆 13"/>
          <p:cNvSpPr/>
          <p:nvPr/>
        </p:nvSpPr>
        <p:spPr>
          <a:xfrm>
            <a:off x="611505" y="621030"/>
            <a:ext cx="2517140" cy="2486025"/>
          </a:xfrm>
          <a:prstGeom prst="ellipse">
            <a:avLst/>
          </a:prstGeom>
          <a:gradFill>
            <a:gsLst>
              <a:gs pos="100000">
                <a:srgbClr val="CAB178"/>
              </a:gs>
              <a:gs pos="0">
                <a:srgbClr val="F6E3B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rot="20700000">
            <a:off x="603885" y="1203325"/>
            <a:ext cx="2532380" cy="1322070"/>
          </a:xfrm>
          <a:prstGeom prst="rect">
            <a:avLst/>
          </a:prstGeom>
          <a:noFill/>
        </p:spPr>
        <p:txBody>
          <a:bodyPr wrap="square" rtlCol="0">
            <a:spAutoFit/>
          </a:bodyPr>
          <a:lstStyle/>
          <a:p>
            <a:pPr indent="0" algn="ctr">
              <a:lnSpc>
                <a:spcPct val="100000"/>
              </a:lnSpc>
              <a:buFont typeface="Wingdings" panose="05000000000000000000" charset="0"/>
              <a:buNone/>
            </a:pPr>
            <a:r>
              <a:rPr lang="zh-CN" altLang="en-US" sz="4000" b="1" dirty="0">
                <a:solidFill>
                  <a:srgbClr val="1F4E79"/>
                </a:solidFill>
                <a:latin typeface="Microsoft YaHei" panose="020B0703020204020201" charset="-122"/>
                <a:ea typeface="Microsoft YaHei" panose="020B0703020204020201" charset="-122"/>
                <a:cs typeface="微软雅黑" panose="020B0703020204020201" charset="-122"/>
              </a:rPr>
              <a:t>打头阵</a:t>
            </a:r>
          </a:p>
          <a:p>
            <a:pPr indent="0" algn="ctr">
              <a:lnSpc>
                <a:spcPct val="100000"/>
              </a:lnSpc>
              <a:buFont typeface="Wingdings" panose="05000000000000000000" charset="0"/>
              <a:buNone/>
            </a:pPr>
            <a:r>
              <a:rPr lang="zh-CN" altLang="en-US" sz="4000" b="1" dirty="0">
                <a:solidFill>
                  <a:srgbClr val="1F4E79"/>
                </a:solidFill>
                <a:latin typeface="Microsoft YaHei" panose="020B0703020204020201" charset="-122"/>
                <a:ea typeface="Microsoft YaHei" panose="020B0703020204020201" charset="-122"/>
                <a:cs typeface="微软雅黑" panose="020B0703020204020201" charset="-122"/>
              </a:rPr>
              <a:t>做示范</a:t>
            </a:r>
          </a:p>
        </p:txBody>
      </p:sp>
      <p:sp>
        <p:nvSpPr>
          <p:cNvPr id="16" name="椭圆 15"/>
          <p:cNvSpPr/>
          <p:nvPr/>
        </p:nvSpPr>
        <p:spPr>
          <a:xfrm>
            <a:off x="771525" y="775335"/>
            <a:ext cx="2219960" cy="2170430"/>
          </a:xfrm>
          <a:prstGeom prst="ellipse">
            <a:avLst/>
          </a:prstGeom>
          <a:noFill/>
          <a:ln w="28575">
            <a:solidFill>
              <a:srgbClr val="1F4E79"/>
            </a:solidFill>
          </a:ln>
          <a:extLst>
            <a:ext uri="{909E8E84-426E-40DD-AFC4-6F175D3DCCD1}">
              <a14:hiddenFill xmlns:a14="http://schemas.microsoft.com/office/drawing/2010/main">
                <a:solidFill>
                  <a:srgbClr val="CDB2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750"/>
                                        <p:tgtEl>
                                          <p:spTgt spid="30">
                                            <p:txEl>
                                              <p:pRg st="0" end="0"/>
                                            </p:txEl>
                                          </p:spTgt>
                                        </p:tgtEl>
                                      </p:cBhvr>
                                    </p:animEffect>
                                    <p:anim calcmode="lin" valueType="num">
                                      <p:cBhvr>
                                        <p:cTn id="13"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3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750"/>
                                        <p:tgtEl>
                                          <p:spTgt spid="3">
                                            <p:txEl>
                                              <p:pRg st="0" end="0"/>
                                            </p:txEl>
                                          </p:spTgt>
                                        </p:tgtEl>
                                      </p:cBhvr>
                                    </p:animEffect>
                                    <p:anim calcmode="lin" valueType="num">
                                      <p:cBhvr>
                                        <p:cTn id="1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8000"/>
          </a:blip>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0453370" y="1905"/>
            <a:ext cx="1368425" cy="64382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940" y="949960"/>
            <a:ext cx="3063875" cy="94678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0" name="文本框 29"/>
          <p:cNvSpPr txBox="1"/>
          <p:nvPr/>
        </p:nvSpPr>
        <p:spPr>
          <a:xfrm>
            <a:off x="946785" y="1131570"/>
            <a:ext cx="2696845" cy="583565"/>
          </a:xfrm>
          <a:prstGeom prst="rect">
            <a:avLst/>
          </a:prstGeom>
          <a:noFill/>
        </p:spPr>
        <p:txBody>
          <a:bodyPr wrap="square" rtlCol="0" anchor="t">
            <a:spAutoFit/>
          </a:bodyPr>
          <a:lstStyle/>
          <a:p>
            <a:r>
              <a:rPr lang="en-US" altLang="zh-CN" sz="3200" b="1">
                <a:solidFill>
                  <a:schemeClr val="bg1"/>
                </a:solidFill>
                <a:latin typeface="微软雅黑" panose="020B0703020204020201" charset="-122"/>
                <a:ea typeface="微软雅黑" panose="020B0703020204020201" charset="-122"/>
                <a:cs typeface="微软雅黑" panose="020B0703020204020201" charset="-122"/>
              </a:rPr>
              <a:t>2019</a:t>
            </a:r>
            <a:r>
              <a:rPr lang="zh-CN" altLang="en-US" sz="3200" b="1">
                <a:solidFill>
                  <a:schemeClr val="bg1"/>
                </a:solidFill>
                <a:latin typeface="微软雅黑" panose="020B0703020204020201" charset="-122"/>
                <a:ea typeface="微软雅黑" panose="020B0703020204020201" charset="-122"/>
                <a:cs typeface="微软雅黑" panose="020B0703020204020201" charset="-122"/>
              </a:rPr>
              <a:t>年</a:t>
            </a:r>
          </a:p>
        </p:txBody>
      </p:sp>
      <p:grpSp>
        <p:nvGrpSpPr>
          <p:cNvPr id="32" name="组合 31"/>
          <p:cNvGrpSpPr/>
          <p:nvPr/>
        </p:nvGrpSpPr>
        <p:grpSpPr>
          <a:xfrm flipH="1">
            <a:off x="11283315" y="24765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grpSp>
        <p:nvGrpSpPr>
          <p:cNvPr id="15" name="组合 14"/>
          <p:cNvGrpSpPr/>
          <p:nvPr/>
        </p:nvGrpSpPr>
        <p:grpSpPr>
          <a:xfrm>
            <a:off x="1312096" y="2561590"/>
            <a:ext cx="2560134" cy="2107565"/>
            <a:chOff x="841" y="5067"/>
            <a:chExt cx="3617" cy="3080"/>
          </a:xfrm>
        </p:grpSpPr>
        <p:sp>
          <p:nvSpPr>
            <p:cNvPr id="5" name="矩形 4"/>
            <p:cNvSpPr/>
            <p:nvPr/>
          </p:nvSpPr>
          <p:spPr>
            <a:xfrm>
              <a:off x="978" y="5067"/>
              <a:ext cx="3445" cy="308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文本框 2"/>
            <p:cNvSpPr txBox="1"/>
            <p:nvPr/>
          </p:nvSpPr>
          <p:spPr>
            <a:xfrm>
              <a:off x="1265" y="6482"/>
              <a:ext cx="2870" cy="1123"/>
            </a:xfrm>
            <a:prstGeom prst="rect">
              <a:avLst/>
            </a:prstGeom>
            <a:noFill/>
          </p:spPr>
          <p:txBody>
            <a:bodyPr wrap="square" rtlCol="0" anchor="t">
              <a:spAutoFit/>
            </a:bodyPr>
            <a:lstStyle/>
            <a:p>
              <a:pPr algn="ctr"/>
              <a:r>
                <a:rPr sz="4400" b="1" i="1">
                  <a:solidFill>
                    <a:schemeClr val="tx2"/>
                  </a:solidFill>
                  <a:latin typeface="微软雅黑" panose="020B0703020204020201" charset="-122"/>
                  <a:ea typeface="微软雅黑" panose="020B0703020204020201" charset="-122"/>
                  <a:cs typeface="微软雅黑" panose="020B0703020204020201" charset="-122"/>
                </a:rPr>
                <a:t>5523</a:t>
              </a:r>
              <a:r>
                <a:rPr sz="2400" i="1">
                  <a:solidFill>
                    <a:schemeClr val="tx2"/>
                  </a:solidFill>
                  <a:latin typeface="微软雅黑" panose="020B0703020204020201" charset="-122"/>
                  <a:ea typeface="微软雅黑" panose="020B0703020204020201" charset="-122"/>
                  <a:cs typeface="微软雅黑" panose="020B0703020204020201" charset="-122"/>
                </a:rPr>
                <a:t>条</a:t>
              </a:r>
            </a:p>
          </p:txBody>
        </p:sp>
        <p:sp>
          <p:nvSpPr>
            <p:cNvPr id="14" name="矩形 13"/>
            <p:cNvSpPr/>
            <p:nvPr/>
          </p:nvSpPr>
          <p:spPr>
            <a:xfrm>
              <a:off x="978" y="5287"/>
              <a:ext cx="3480" cy="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文本框 7"/>
            <p:cNvSpPr txBox="1"/>
            <p:nvPr/>
          </p:nvSpPr>
          <p:spPr>
            <a:xfrm>
              <a:off x="841" y="5351"/>
              <a:ext cx="3445" cy="673"/>
            </a:xfrm>
            <a:prstGeom prst="rect">
              <a:avLst/>
            </a:prstGeom>
            <a:noFill/>
          </p:spPr>
          <p:txBody>
            <a:bodyPr wrap="square" rtlCol="0" anchor="t">
              <a:spAutoFit/>
            </a:bodyPr>
            <a:lstStyle/>
            <a:p>
              <a:pPr algn="ctr"/>
              <a:r>
                <a:rPr lang="en-US" altLang="zh-CN" sz="2400">
                  <a:solidFill>
                    <a:schemeClr val="bg1"/>
                  </a:solidFill>
                  <a:latin typeface="微软雅黑" panose="020B0703020204020201" charset="-122"/>
                  <a:ea typeface="微软雅黑" panose="020B0703020204020201" charset="-122"/>
                  <a:cs typeface="微软雅黑" panose="020B0703020204020201" charset="-122"/>
                </a:rPr>
                <a:t>“10</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万</a:t>
              </a:r>
              <a:r>
                <a:rPr lang="en-US" altLang="zh-CN" sz="2400">
                  <a:solidFill>
                    <a:schemeClr val="bg1"/>
                  </a:solidFill>
                  <a:latin typeface="微软雅黑" panose="020B0703020204020201" charset="-122"/>
                  <a:ea typeface="微软雅黑" panose="020B0703020204020201" charset="-122"/>
                  <a:cs typeface="微软雅黑" panose="020B0703020204020201" charset="-122"/>
                </a:rPr>
                <a:t>+”</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稿件</a:t>
              </a:r>
            </a:p>
          </p:txBody>
        </p:sp>
      </p:grpSp>
      <p:grpSp>
        <p:nvGrpSpPr>
          <p:cNvPr id="20" name="组合 19"/>
          <p:cNvGrpSpPr/>
          <p:nvPr/>
        </p:nvGrpSpPr>
        <p:grpSpPr>
          <a:xfrm>
            <a:off x="3972401" y="2585720"/>
            <a:ext cx="2673316" cy="2083435"/>
            <a:chOff x="688" y="5067"/>
            <a:chExt cx="4026" cy="3080"/>
          </a:xfrm>
        </p:grpSpPr>
        <p:sp>
          <p:nvSpPr>
            <p:cNvPr id="21" name="矩形 20"/>
            <p:cNvSpPr/>
            <p:nvPr/>
          </p:nvSpPr>
          <p:spPr>
            <a:xfrm>
              <a:off x="978" y="5067"/>
              <a:ext cx="3625" cy="308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6" name="文本框 25"/>
            <p:cNvSpPr txBox="1"/>
            <p:nvPr/>
          </p:nvSpPr>
          <p:spPr>
            <a:xfrm>
              <a:off x="1267" y="6462"/>
              <a:ext cx="2870" cy="1136"/>
            </a:xfrm>
            <a:prstGeom prst="rect">
              <a:avLst/>
            </a:prstGeom>
            <a:noFill/>
          </p:spPr>
          <p:txBody>
            <a:bodyPr wrap="square" rtlCol="0" anchor="t">
              <a:spAutoFit/>
            </a:bodyPr>
            <a:lstStyle/>
            <a:p>
              <a:pPr algn="ctr"/>
              <a:r>
                <a:rPr lang="en-US" sz="4400" b="1" i="1">
                  <a:solidFill>
                    <a:schemeClr val="tx2"/>
                  </a:solidFill>
                  <a:latin typeface="微软雅黑" panose="020B0703020204020201" charset="-122"/>
                  <a:ea typeface="微软雅黑" panose="020B0703020204020201" charset="-122"/>
                  <a:cs typeface="微软雅黑" panose="020B0703020204020201" charset="-122"/>
                </a:rPr>
                <a:t>454</a:t>
              </a:r>
              <a:r>
                <a:rPr sz="2400" i="1">
                  <a:solidFill>
                    <a:schemeClr val="tx2"/>
                  </a:solidFill>
                  <a:latin typeface="微软雅黑" panose="020B0703020204020201" charset="-122"/>
                  <a:ea typeface="微软雅黑" panose="020B0703020204020201" charset="-122"/>
                  <a:cs typeface="微软雅黑" panose="020B0703020204020201" charset="-122"/>
                </a:rPr>
                <a:t>条</a:t>
              </a:r>
            </a:p>
          </p:txBody>
        </p:sp>
        <p:sp>
          <p:nvSpPr>
            <p:cNvPr id="27" name="矩形 26"/>
            <p:cNvSpPr/>
            <p:nvPr/>
          </p:nvSpPr>
          <p:spPr>
            <a:xfrm>
              <a:off x="978" y="5287"/>
              <a:ext cx="3624" cy="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2" name="文本框 41"/>
            <p:cNvSpPr txBox="1"/>
            <p:nvPr/>
          </p:nvSpPr>
          <p:spPr>
            <a:xfrm>
              <a:off x="688" y="5362"/>
              <a:ext cx="4026" cy="681"/>
            </a:xfrm>
            <a:prstGeom prst="rect">
              <a:avLst/>
            </a:prstGeom>
            <a:noFill/>
          </p:spPr>
          <p:txBody>
            <a:bodyPr wrap="square" rtlCol="0" anchor="t">
              <a:spAutoFit/>
            </a:bodyPr>
            <a:lstStyle/>
            <a:p>
              <a:pPr algn="ctr"/>
              <a:r>
                <a:rPr lang="en-US" altLang="zh-CN" sz="2400">
                  <a:solidFill>
                    <a:schemeClr val="bg1"/>
                  </a:solidFill>
                  <a:latin typeface="微软雅黑" panose="020B0703020204020201" charset="-122"/>
                  <a:ea typeface="微软雅黑" panose="020B0703020204020201" charset="-122"/>
                  <a:cs typeface="微软雅黑" panose="020B0703020204020201" charset="-122"/>
                </a:rPr>
                <a:t>“100</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万</a:t>
              </a:r>
              <a:r>
                <a:rPr lang="en-US" altLang="zh-CN" sz="2400">
                  <a:solidFill>
                    <a:schemeClr val="bg1"/>
                  </a:solidFill>
                  <a:latin typeface="微软雅黑" panose="020B0703020204020201" charset="-122"/>
                  <a:ea typeface="微软雅黑" panose="020B0703020204020201" charset="-122"/>
                  <a:cs typeface="微软雅黑" panose="020B0703020204020201" charset="-122"/>
                </a:rPr>
                <a:t>+”</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稿件</a:t>
              </a:r>
            </a:p>
          </p:txBody>
        </p:sp>
      </p:grpSp>
      <p:grpSp>
        <p:nvGrpSpPr>
          <p:cNvPr id="44" name="组合 43"/>
          <p:cNvGrpSpPr/>
          <p:nvPr/>
        </p:nvGrpSpPr>
        <p:grpSpPr>
          <a:xfrm>
            <a:off x="6656039" y="2585720"/>
            <a:ext cx="2908331" cy="2082800"/>
            <a:chOff x="790" y="5067"/>
            <a:chExt cx="4392" cy="3080"/>
          </a:xfrm>
        </p:grpSpPr>
        <p:sp>
          <p:nvSpPr>
            <p:cNvPr id="49" name="矩形 48"/>
            <p:cNvSpPr/>
            <p:nvPr/>
          </p:nvSpPr>
          <p:spPr>
            <a:xfrm>
              <a:off x="978" y="5067"/>
              <a:ext cx="4204" cy="308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50" name="文本框 49"/>
            <p:cNvSpPr txBox="1"/>
            <p:nvPr/>
          </p:nvSpPr>
          <p:spPr>
            <a:xfrm>
              <a:off x="1645" y="6462"/>
              <a:ext cx="2870" cy="1136"/>
            </a:xfrm>
            <a:prstGeom prst="rect">
              <a:avLst/>
            </a:prstGeom>
            <a:noFill/>
          </p:spPr>
          <p:txBody>
            <a:bodyPr wrap="square" rtlCol="0" anchor="t">
              <a:spAutoFit/>
            </a:bodyPr>
            <a:lstStyle/>
            <a:p>
              <a:pPr algn="ctr"/>
              <a:r>
                <a:rPr lang="en-US" sz="4400" b="1" i="1">
                  <a:solidFill>
                    <a:schemeClr val="tx2"/>
                  </a:solidFill>
                  <a:latin typeface="微软雅黑" panose="020B0703020204020201" charset="-122"/>
                  <a:ea typeface="微软雅黑" panose="020B0703020204020201" charset="-122"/>
                  <a:cs typeface="微软雅黑" panose="020B0703020204020201" charset="-122"/>
                </a:rPr>
                <a:t>64</a:t>
              </a:r>
              <a:r>
                <a:rPr sz="2400" i="1">
                  <a:solidFill>
                    <a:schemeClr val="tx2"/>
                  </a:solidFill>
                  <a:latin typeface="微软雅黑" panose="020B0703020204020201" charset="-122"/>
                  <a:ea typeface="微软雅黑" panose="020B0703020204020201" charset="-122"/>
                  <a:cs typeface="微软雅黑" panose="020B0703020204020201" charset="-122"/>
                </a:rPr>
                <a:t>条</a:t>
              </a:r>
            </a:p>
          </p:txBody>
        </p:sp>
        <p:sp>
          <p:nvSpPr>
            <p:cNvPr id="51" name="矩形 50"/>
            <p:cNvSpPr/>
            <p:nvPr/>
          </p:nvSpPr>
          <p:spPr>
            <a:xfrm>
              <a:off x="978" y="5287"/>
              <a:ext cx="4204" cy="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52" name="文本框 51"/>
            <p:cNvSpPr txBox="1"/>
            <p:nvPr/>
          </p:nvSpPr>
          <p:spPr>
            <a:xfrm>
              <a:off x="790" y="5362"/>
              <a:ext cx="4308" cy="681"/>
            </a:xfrm>
            <a:prstGeom prst="rect">
              <a:avLst/>
            </a:prstGeom>
            <a:noFill/>
          </p:spPr>
          <p:txBody>
            <a:bodyPr wrap="square" rtlCol="0" anchor="t">
              <a:spAutoFit/>
            </a:bodyPr>
            <a:lstStyle/>
            <a:p>
              <a:pPr algn="ctr"/>
              <a:r>
                <a:rPr lang="en-US" altLang="zh-CN" sz="2400">
                  <a:solidFill>
                    <a:schemeClr val="bg1"/>
                  </a:solidFill>
                  <a:latin typeface="微软雅黑" panose="020B0703020204020201" charset="-122"/>
                  <a:ea typeface="微软雅黑" panose="020B0703020204020201" charset="-122"/>
                  <a:cs typeface="微软雅黑" panose="020B0703020204020201" charset="-122"/>
                </a:rPr>
                <a:t>“1000</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万</a:t>
              </a:r>
              <a:r>
                <a:rPr lang="en-US" altLang="zh-CN" sz="2400">
                  <a:solidFill>
                    <a:schemeClr val="bg1"/>
                  </a:solidFill>
                  <a:latin typeface="微软雅黑" panose="020B0703020204020201" charset="-122"/>
                  <a:ea typeface="微软雅黑" panose="020B0703020204020201" charset="-122"/>
                  <a:cs typeface="微软雅黑" panose="020B0703020204020201" charset="-122"/>
                </a:rPr>
                <a:t>+”</a:t>
              </a:r>
              <a:r>
                <a:rPr lang="zh-CN" altLang="en-US" sz="2400">
                  <a:solidFill>
                    <a:schemeClr val="bg1"/>
                  </a:solidFill>
                  <a:latin typeface="微软雅黑" panose="020B0703020204020201" charset="-122"/>
                  <a:ea typeface="微软雅黑" panose="020B0703020204020201" charset="-122"/>
                  <a:cs typeface="微软雅黑" panose="020B0703020204020201" charset="-122"/>
                </a:rPr>
                <a:t>稿件</a:t>
              </a:r>
            </a:p>
          </p:txBody>
        </p:sp>
      </p:grpSp>
      <p:sp>
        <p:nvSpPr>
          <p:cNvPr id="53" name="Freeform 26"/>
          <p:cNvSpPr>
            <a:spLocks noEditPoints="1"/>
          </p:cNvSpPr>
          <p:nvPr/>
        </p:nvSpPr>
        <p:spPr bwMode="auto">
          <a:xfrm>
            <a:off x="374015" y="1221105"/>
            <a:ext cx="334010" cy="40449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微软雅黑" panose="020B0703020204020201" charset="-122"/>
              <a:ea typeface="微软雅黑" panose="020B0703020204020201" charset="-122"/>
              <a:cs typeface="+mn-ea"/>
              <a:sym typeface="Arial" panose="020B060402020209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38000"/>
          </a:blip>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3810" y="417830"/>
            <a:ext cx="11298555" cy="14706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7" name="矩形 6"/>
          <p:cNvSpPr/>
          <p:nvPr/>
        </p:nvSpPr>
        <p:spPr>
          <a:xfrm>
            <a:off x="11271250" y="417830"/>
            <a:ext cx="934720" cy="147066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pic>
        <p:nvPicPr>
          <p:cNvPr id="16" name="图片 15" descr="C:/Users/hp/AppData/Local/Temp/picturescale_20191105112502/output_20191105112503.pngoutput_20191105112503"/>
          <p:cNvPicPr>
            <a:picLocks noChangeAspect="1"/>
          </p:cNvPicPr>
          <p:nvPr/>
        </p:nvPicPr>
        <p:blipFill>
          <a:blip r:embed="rId6"/>
          <a:stretch>
            <a:fillRect/>
          </a:stretch>
        </p:blipFill>
        <p:spPr>
          <a:xfrm>
            <a:off x="5115560" y="3888740"/>
            <a:ext cx="3014345" cy="1780540"/>
          </a:xfrm>
          <a:prstGeom prst="rect">
            <a:avLst/>
          </a:prstGeom>
          <a:ln w="63500">
            <a:solidFill>
              <a:schemeClr val="bg1"/>
            </a:solidFill>
          </a:ln>
          <a:effectLst>
            <a:outerShdw blurRad="63500" sx="102000" sy="102000" algn="ctr" rotWithShape="0">
              <a:prstClr val="black">
                <a:alpha val="17000"/>
              </a:prstClr>
            </a:outerShdw>
            <a:reflection blurRad="6350" stA="17000" endA="300" endPos="38000" dir="5400000" sy="-100000" algn="bl" rotWithShape="0"/>
          </a:effectLst>
        </p:spPr>
      </p:pic>
      <p:pic>
        <p:nvPicPr>
          <p:cNvPr id="23" name="Picture 2" descr="Monitor.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189" y="3276075"/>
            <a:ext cx="347821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b="21104"/>
          <a:stretch>
            <a:fillRect/>
          </a:stretch>
        </p:blipFill>
        <p:spPr>
          <a:xfrm>
            <a:off x="9098280" y="4106545"/>
            <a:ext cx="2536190" cy="1497965"/>
          </a:xfrm>
          <a:prstGeom prst="rect">
            <a:avLst/>
          </a:prstGeom>
          <a:ln w="63500">
            <a:solidFill>
              <a:schemeClr val="bg1"/>
            </a:solidFill>
          </a:ln>
          <a:effectLst>
            <a:outerShdw blurRad="63500" sx="102000" sy="102000" algn="ctr" rotWithShape="0">
              <a:prstClr val="black">
                <a:alpha val="20000"/>
              </a:prstClr>
            </a:outerShdw>
          </a:effectLst>
        </p:spPr>
      </p:pic>
      <p:pic>
        <p:nvPicPr>
          <p:cNvPr id="2097207" name="图片 7" descr="代表委员已在线"/>
          <p:cNvPicPr>
            <a:picLocks noChangeAspect="1"/>
          </p:cNvPicPr>
          <p:nvPr/>
        </p:nvPicPr>
        <p:blipFill>
          <a:blip r:embed="rId9"/>
          <a:stretch>
            <a:fillRect/>
          </a:stretch>
        </p:blipFill>
        <p:spPr>
          <a:xfrm>
            <a:off x="415290" y="3475990"/>
            <a:ext cx="3163570" cy="1779905"/>
          </a:xfrm>
          <a:prstGeom prst="rect">
            <a:avLst/>
          </a:prstGeom>
          <a:effectLst>
            <a:reflection blurRad="6350" stA="27000" endA="300" endPos="8000" dir="5400000" sy="-100000" algn="bl" rotWithShape="0"/>
          </a:effectLst>
        </p:spPr>
      </p:pic>
      <p:grpSp>
        <p:nvGrpSpPr>
          <p:cNvPr id="21" name="组合 20"/>
          <p:cNvGrpSpPr/>
          <p:nvPr/>
        </p:nvGrpSpPr>
        <p:grpSpPr>
          <a:xfrm>
            <a:off x="3116580" y="2656840"/>
            <a:ext cx="2528570" cy="3634105"/>
            <a:chOff x="1099744" y="1085850"/>
            <a:chExt cx="3447314" cy="5072600"/>
          </a:xfrm>
        </p:grpSpPr>
        <p:pic>
          <p:nvPicPr>
            <p:cNvPr id="24" name="Picture 2" descr="C:\Users\ty\Desktop\70eccda569d39e9be0a782bb924fcf26.pn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8792" y="1085850"/>
              <a:ext cx="2466311" cy="507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椭圆 42"/>
            <p:cNvSpPr/>
            <p:nvPr/>
          </p:nvSpPr>
          <p:spPr>
            <a:xfrm>
              <a:off x="1099744" y="1933796"/>
              <a:ext cx="3447314" cy="3447314"/>
            </a:xfrm>
            <a:prstGeom prst="ellipse">
              <a:avLst/>
            </a:prstGeom>
            <a:solidFill>
              <a:schemeClr val="bg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703020204020201" charset="-122"/>
                <a:ea typeface="微软雅黑" panose="020B0703020204020201" charset="-122"/>
              </a:endParaRPr>
            </a:p>
          </p:txBody>
        </p:sp>
      </p:grpSp>
      <p:pic>
        <p:nvPicPr>
          <p:cNvPr id="2097209" name="图片 4"/>
          <p:cNvPicPr>
            <a:picLocks noChangeAspect="1"/>
          </p:cNvPicPr>
          <p:nvPr/>
        </p:nvPicPr>
        <p:blipFill>
          <a:blip r:embed="rId11"/>
          <a:stretch>
            <a:fillRect/>
          </a:stretch>
        </p:blipFill>
        <p:spPr>
          <a:xfrm>
            <a:off x="3345180" y="3084195"/>
            <a:ext cx="1585595" cy="2726690"/>
          </a:xfrm>
          <a:prstGeom prst="rect">
            <a:avLst/>
          </a:prstGeom>
          <a:noFill/>
          <a:ln w="9525">
            <a:noFill/>
          </a:ln>
        </p:spPr>
      </p:pic>
      <p:pic>
        <p:nvPicPr>
          <p:cNvPr id="2097252" name="图片 9"/>
          <p:cNvPicPr>
            <a:picLocks noChangeAspect="1"/>
          </p:cNvPicPr>
          <p:nvPr/>
        </p:nvPicPr>
        <p:blipFill>
          <a:blip r:embed="rId12">
            <a:lum bright="18000"/>
          </a:blip>
          <a:srcRect/>
          <a:stretch>
            <a:fillRect/>
          </a:stretch>
        </p:blipFill>
        <p:spPr>
          <a:xfrm rot="5400000">
            <a:off x="9423400" y="1115695"/>
            <a:ext cx="1699260" cy="2620645"/>
          </a:xfrm>
          <a:prstGeom prst="rect">
            <a:avLst/>
          </a:prstGeom>
          <a:ln w="28575" cmpd="sng">
            <a:solidFill>
              <a:schemeClr val="bg1"/>
            </a:solidFill>
            <a:prstDash val="solid"/>
          </a:ln>
          <a:effectLst>
            <a:outerShdw blurRad="63500" sx="102000" sy="102000" algn="ctr" rotWithShape="0">
              <a:prstClr val="black">
                <a:alpha val="10000"/>
              </a:prstClr>
            </a:outerShdw>
            <a:reflection blurRad="6350" stA="12000" endA="275" endPos="40000" dist="101600" dir="5400000" sy="-100000" algn="bl" rotWithShape="0"/>
          </a:effectLst>
        </p:spPr>
      </p:pic>
      <p:grpSp>
        <p:nvGrpSpPr>
          <p:cNvPr id="2" name="组合 18"/>
          <p:cNvGrpSpPr/>
          <p:nvPr/>
        </p:nvGrpSpPr>
        <p:grpSpPr>
          <a:xfrm>
            <a:off x="17780" y="931545"/>
            <a:ext cx="1590040" cy="956945"/>
            <a:chOff x="8921643" y="0"/>
            <a:chExt cx="1149294" cy="792164"/>
          </a:xfrm>
        </p:grpSpPr>
        <p:sp>
          <p:nvSpPr>
            <p:cNvPr id="3"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4"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5"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pic>
        <p:nvPicPr>
          <p:cNvPr id="8" name="图片 7" descr="书记被拦"/>
          <p:cNvPicPr>
            <a:picLocks noChangeAspect="1"/>
          </p:cNvPicPr>
          <p:nvPr/>
        </p:nvPicPr>
        <p:blipFill>
          <a:blip r:embed="rId13"/>
          <a:stretch>
            <a:fillRect/>
          </a:stretch>
        </p:blipFill>
        <p:spPr>
          <a:xfrm>
            <a:off x="6365875" y="2893060"/>
            <a:ext cx="3519170" cy="1877060"/>
          </a:xfrm>
          <a:prstGeom prst="rect">
            <a:avLst/>
          </a:prstGeom>
          <a:ln w="28575" cmpd="sng">
            <a:solidFill>
              <a:schemeClr val="bg1"/>
            </a:solidFill>
            <a:prstDash val="solid"/>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940" y="1905"/>
            <a:ext cx="12233910" cy="128714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304020" y="1905"/>
            <a:ext cx="2112010" cy="68560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84250" y="1474470"/>
            <a:ext cx="9006205" cy="463804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703020204020201" charset="-122"/>
              <a:ea typeface="微软雅黑" panose="020B0703020204020201" charset="-122"/>
            </a:endParaRPr>
          </a:p>
        </p:txBody>
      </p:sp>
      <p:sp>
        <p:nvSpPr>
          <p:cNvPr id="13" name="文本框 12"/>
          <p:cNvSpPr txBox="1"/>
          <p:nvPr/>
        </p:nvSpPr>
        <p:spPr>
          <a:xfrm>
            <a:off x="7481570" y="3392170"/>
            <a:ext cx="2099310" cy="891540"/>
          </a:xfrm>
          <a:prstGeom prst="rect">
            <a:avLst/>
          </a:prstGeom>
          <a:noFill/>
        </p:spPr>
        <p:txBody>
          <a:bodyPr wrap="square" rtlCol="0" anchor="t">
            <a:spAutoFit/>
          </a:bodyPr>
          <a:lstStyle/>
          <a:p>
            <a:pPr algn="l"/>
            <a:r>
              <a:rPr lang="zh-CN" altLang="en-US" sz="2000">
                <a:latin typeface="微软雅黑" panose="020B0703020204020201" charset="-122"/>
                <a:ea typeface="微软雅黑" panose="020B0703020204020201" charset="-122"/>
                <a:cs typeface="微软雅黑" panose="020B0703020204020201" charset="-122"/>
              </a:rPr>
              <a:t>发回稿件</a:t>
            </a:r>
            <a:r>
              <a:rPr lang="zh-CN" altLang="en-US" sz="3200" b="1" i="1">
                <a:solidFill>
                  <a:schemeClr val="tx2"/>
                </a:solidFill>
                <a:latin typeface="微软雅黑" panose="020B0703020204020201" charset="-122"/>
                <a:ea typeface="微软雅黑" panose="020B0703020204020201" charset="-122"/>
                <a:cs typeface="微软雅黑" panose="020B0703020204020201" charset="-122"/>
              </a:rPr>
              <a:t>8000 </a:t>
            </a:r>
            <a:r>
              <a:rPr lang="zh-CN" altLang="en-US" sz="2000" b="1">
                <a:solidFill>
                  <a:schemeClr val="tx2"/>
                </a:solidFill>
                <a:latin typeface="微软雅黑" panose="020B0703020204020201" charset="-122"/>
                <a:ea typeface="微软雅黑" panose="020B0703020204020201" charset="-122"/>
                <a:cs typeface="微软雅黑" panose="020B0703020204020201" charset="-122"/>
              </a:rPr>
              <a:t>多条次</a:t>
            </a:r>
          </a:p>
        </p:txBody>
      </p:sp>
      <p:sp>
        <p:nvSpPr>
          <p:cNvPr id="30" name="文本框 29"/>
          <p:cNvSpPr txBox="1"/>
          <p:nvPr/>
        </p:nvSpPr>
        <p:spPr>
          <a:xfrm>
            <a:off x="591820" y="440690"/>
            <a:ext cx="4177030" cy="583565"/>
          </a:xfrm>
          <a:prstGeom prst="rect">
            <a:avLst/>
          </a:prstGeom>
          <a:noFill/>
        </p:spPr>
        <p:txBody>
          <a:bodyPr wrap="square" rtlCol="0" anchor="t">
            <a:spAutoFit/>
          </a:bodyPr>
          <a:lstStyle/>
          <a:p>
            <a:r>
              <a:rPr lang="zh-CN" altLang="en-US" sz="3200" b="1">
                <a:solidFill>
                  <a:schemeClr val="bg1"/>
                </a:solidFill>
                <a:latin typeface="Microsoft YaHei" panose="020B0703020204020201" charset="-122"/>
                <a:ea typeface="Microsoft YaHei" panose="020B0703020204020201" charset="-122"/>
              </a:rPr>
              <a:t>总台赴湖北报道团</a:t>
            </a:r>
          </a:p>
        </p:txBody>
      </p:sp>
      <p:grpSp>
        <p:nvGrpSpPr>
          <p:cNvPr id="32" name="组合 31"/>
          <p:cNvGrpSpPr/>
          <p:nvPr/>
        </p:nvGrpSpPr>
        <p:grpSpPr>
          <a:xfrm rot="10800000">
            <a:off x="11577955" y="31623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t="3738" r="157"/>
          <a:stretch>
            <a:fillRect/>
          </a:stretch>
        </p:blipFill>
        <p:spPr>
          <a:xfrm>
            <a:off x="1203325" y="1682750"/>
            <a:ext cx="5952490" cy="4072890"/>
          </a:xfrm>
          <a:prstGeom prst="rect">
            <a:avLst/>
          </a:prstGeom>
        </p:spPr>
      </p:pic>
      <p:sp>
        <p:nvSpPr>
          <p:cNvPr id="2" name="文本框 1"/>
          <p:cNvSpPr txBox="1"/>
          <p:nvPr/>
        </p:nvSpPr>
        <p:spPr>
          <a:xfrm>
            <a:off x="7481570" y="4706620"/>
            <a:ext cx="1439545" cy="891540"/>
          </a:xfrm>
          <a:prstGeom prst="rect">
            <a:avLst/>
          </a:prstGeom>
          <a:noFill/>
        </p:spPr>
        <p:txBody>
          <a:bodyPr wrap="square" rtlCol="0" anchor="t">
            <a:spAutoFit/>
          </a:bodyPr>
          <a:lstStyle/>
          <a:p>
            <a:pPr algn="l"/>
            <a:r>
              <a:rPr lang="zh-CN" altLang="en-US" sz="2000">
                <a:latin typeface="微软雅黑" panose="020B0703020204020201" charset="-122"/>
                <a:ea typeface="微软雅黑" panose="020B0703020204020201" charset="-122"/>
                <a:cs typeface="微软雅黑" panose="020B0703020204020201" charset="-122"/>
              </a:rPr>
              <a:t>点击量</a:t>
            </a:r>
          </a:p>
          <a:p>
            <a:pPr algn="l"/>
            <a:r>
              <a:rPr lang="zh-CN" altLang="en-US" sz="2000" b="1">
                <a:solidFill>
                  <a:schemeClr val="tx2"/>
                </a:solidFill>
                <a:latin typeface="微软雅黑" panose="020B0703020204020201" charset="-122"/>
                <a:ea typeface="微软雅黑" panose="020B0703020204020201" charset="-122"/>
                <a:cs typeface="微软雅黑" panose="020B0703020204020201" charset="-122"/>
              </a:rPr>
              <a:t>超</a:t>
            </a:r>
            <a:r>
              <a:rPr lang="en-US" altLang="zh-CN" sz="3200" b="1" i="1">
                <a:solidFill>
                  <a:schemeClr val="tx2"/>
                </a:solidFill>
                <a:latin typeface="微软雅黑" panose="020B0703020204020201" charset="-122"/>
                <a:ea typeface="微软雅黑" panose="020B0703020204020201" charset="-122"/>
                <a:cs typeface="微软雅黑" panose="020B0703020204020201" charset="-122"/>
              </a:rPr>
              <a:t>9</a:t>
            </a:r>
            <a:r>
              <a:rPr lang="zh-CN" altLang="en-US" sz="3200" b="1" i="1">
                <a:solidFill>
                  <a:schemeClr val="tx2"/>
                </a:solidFill>
                <a:latin typeface="微软雅黑" panose="020B0703020204020201" charset="-122"/>
                <a:ea typeface="微软雅黑" panose="020B0703020204020201" charset="-122"/>
                <a:cs typeface="微软雅黑" panose="020B0703020204020201" charset="-122"/>
              </a:rPr>
              <a:t> </a:t>
            </a:r>
            <a:r>
              <a:rPr lang="zh-CN" altLang="en-US" sz="2000" b="1">
                <a:solidFill>
                  <a:schemeClr val="tx2"/>
                </a:solidFill>
                <a:latin typeface="微软雅黑" panose="020B0703020204020201" charset="-122"/>
                <a:ea typeface="微软雅黑" panose="020B0703020204020201" charset="-122"/>
                <a:cs typeface="微软雅黑" panose="020B0703020204020201" charset="-122"/>
              </a:rPr>
              <a:t>亿</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8000"/>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7940" y="13970"/>
            <a:ext cx="3721735" cy="68345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55645" y="728345"/>
            <a:ext cx="8758555" cy="521589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微软雅黑" panose="020B0703020204020201" charset="-122"/>
              <a:ea typeface="微软雅黑" panose="020B0703020204020201" charset="-122"/>
            </a:endParaRPr>
          </a:p>
        </p:txBody>
      </p:sp>
      <p:sp>
        <p:nvSpPr>
          <p:cNvPr id="3" name="矩形 2"/>
          <p:cNvSpPr/>
          <p:nvPr/>
        </p:nvSpPr>
        <p:spPr>
          <a:xfrm>
            <a:off x="3255645" y="5884545"/>
            <a:ext cx="8758555" cy="28321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04165" y="521970"/>
            <a:ext cx="2348865" cy="706755"/>
          </a:xfrm>
          <a:prstGeom prst="rect">
            <a:avLst/>
          </a:prstGeom>
          <a:noFill/>
        </p:spPr>
        <p:txBody>
          <a:bodyPr wrap="square" rtlCol="0" anchor="t">
            <a:spAutoFit/>
          </a:bodyPr>
          <a:lstStyle/>
          <a:p>
            <a:r>
              <a:rPr lang="zh-CN" altLang="en-US" sz="2000">
                <a:solidFill>
                  <a:schemeClr val="bg1"/>
                </a:solidFill>
                <a:latin typeface="微软雅黑" panose="020B0703020204020201" charset="-122"/>
                <a:ea typeface="微软雅黑" panose="020B0703020204020201" charset="-122"/>
              </a:rPr>
              <a:t>前后方团队一体化策划融媒体产品</a:t>
            </a:r>
          </a:p>
        </p:txBody>
      </p:sp>
      <p:grpSp>
        <p:nvGrpSpPr>
          <p:cNvPr id="37" name="组合 36"/>
          <p:cNvGrpSpPr/>
          <p:nvPr/>
        </p:nvGrpSpPr>
        <p:grpSpPr>
          <a:xfrm>
            <a:off x="404495" y="1880870"/>
            <a:ext cx="2983230" cy="983615"/>
            <a:chOff x="1217" y="3388"/>
            <a:chExt cx="4698" cy="1549"/>
          </a:xfrm>
        </p:grpSpPr>
        <p:sp>
          <p:nvSpPr>
            <p:cNvPr id="8" name="文本框 7"/>
            <p:cNvSpPr txBox="1"/>
            <p:nvPr/>
          </p:nvSpPr>
          <p:spPr>
            <a:xfrm>
              <a:off x="1567" y="3388"/>
              <a:ext cx="4228" cy="580"/>
            </a:xfrm>
            <a:prstGeom prst="rect">
              <a:avLst/>
            </a:prstGeom>
            <a:noFill/>
          </p:spPr>
          <p:txBody>
            <a:bodyPr wrap="square" rtlCol="0" anchor="t">
              <a:spAutoFit/>
            </a:bodyPr>
            <a:lstStyle/>
            <a:p>
              <a:r>
                <a:rPr lang="zh-CN" altLang="en-US">
                  <a:solidFill>
                    <a:schemeClr val="bg1"/>
                  </a:solidFill>
                  <a:latin typeface="微软雅黑" panose="020B0703020204020201" charset="-122"/>
                  <a:ea typeface="微软雅黑" panose="020B0703020204020201" charset="-122"/>
                </a:rPr>
                <a:t>累计播发融合稿件</a:t>
              </a:r>
            </a:p>
          </p:txBody>
        </p:sp>
        <p:sp>
          <p:nvSpPr>
            <p:cNvPr id="7" name="矩形 6"/>
            <p:cNvSpPr/>
            <p:nvPr/>
          </p:nvSpPr>
          <p:spPr>
            <a:xfrm>
              <a:off x="1217" y="3388"/>
              <a:ext cx="199" cy="138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6" name="文本框 35"/>
            <p:cNvSpPr txBox="1"/>
            <p:nvPr/>
          </p:nvSpPr>
          <p:spPr>
            <a:xfrm>
              <a:off x="1687" y="3921"/>
              <a:ext cx="4228" cy="1016"/>
            </a:xfrm>
            <a:prstGeom prst="rect">
              <a:avLst/>
            </a:prstGeom>
            <a:noFill/>
          </p:spPr>
          <p:txBody>
            <a:bodyPr wrap="square" rtlCol="0" anchor="t">
              <a:spAutoFit/>
            </a:bodyPr>
            <a:lstStyle/>
            <a:p>
              <a:r>
                <a:rPr lang="zh-CN" altLang="en-US" sz="3600" b="1">
                  <a:solidFill>
                    <a:srgbClr val="CDB273"/>
                  </a:solidFill>
                  <a:latin typeface="微软雅黑" panose="020B0703020204020201" charset="-122"/>
                  <a:ea typeface="微软雅黑" panose="020B0703020204020201" charset="-122"/>
                  <a:cs typeface="微软雅黑" panose="020B0703020204020201" charset="-122"/>
                </a:rPr>
                <a:t>7万</a:t>
              </a:r>
              <a:r>
                <a:rPr lang="zh-CN" altLang="en-US" sz="2000">
                  <a:solidFill>
                    <a:srgbClr val="CDB273"/>
                  </a:solidFill>
                  <a:latin typeface="微软雅黑" panose="020B0703020204020201" charset="-122"/>
                  <a:ea typeface="微软雅黑" panose="020B0703020204020201" charset="-122"/>
                  <a:cs typeface="微软雅黑" panose="020B0703020204020201" charset="-122"/>
                </a:rPr>
                <a:t>余条次</a:t>
              </a:r>
            </a:p>
          </p:txBody>
        </p:sp>
      </p:grpSp>
      <p:grpSp>
        <p:nvGrpSpPr>
          <p:cNvPr id="38" name="组合 37"/>
          <p:cNvGrpSpPr/>
          <p:nvPr/>
        </p:nvGrpSpPr>
        <p:grpSpPr>
          <a:xfrm>
            <a:off x="404495" y="3809048"/>
            <a:ext cx="2983230" cy="983615"/>
            <a:chOff x="1217" y="3388"/>
            <a:chExt cx="4698" cy="1549"/>
          </a:xfrm>
        </p:grpSpPr>
        <p:sp>
          <p:nvSpPr>
            <p:cNvPr id="39" name="文本框 38"/>
            <p:cNvSpPr txBox="1"/>
            <p:nvPr/>
          </p:nvSpPr>
          <p:spPr>
            <a:xfrm>
              <a:off x="1644" y="3388"/>
              <a:ext cx="4228" cy="580"/>
            </a:xfrm>
            <a:prstGeom prst="rect">
              <a:avLst/>
            </a:prstGeom>
            <a:noFill/>
          </p:spPr>
          <p:txBody>
            <a:bodyPr wrap="square" rtlCol="0" anchor="t">
              <a:spAutoFit/>
            </a:bodyPr>
            <a:lstStyle/>
            <a:p>
              <a:r>
                <a:rPr lang="zh-CN" altLang="en-US">
                  <a:solidFill>
                    <a:schemeClr val="bg1"/>
                  </a:solidFill>
                  <a:latin typeface="微软雅黑" panose="020B0703020204020201" charset="-122"/>
                  <a:ea typeface="微软雅黑" panose="020B0703020204020201" charset="-122"/>
                </a:rPr>
                <a:t>点击量</a:t>
              </a:r>
            </a:p>
          </p:txBody>
        </p:sp>
        <p:sp>
          <p:nvSpPr>
            <p:cNvPr id="40" name="矩形 39"/>
            <p:cNvSpPr/>
            <p:nvPr/>
          </p:nvSpPr>
          <p:spPr>
            <a:xfrm>
              <a:off x="1217" y="3388"/>
              <a:ext cx="199" cy="138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1" name="文本框 40"/>
            <p:cNvSpPr txBox="1"/>
            <p:nvPr/>
          </p:nvSpPr>
          <p:spPr>
            <a:xfrm>
              <a:off x="1687" y="3921"/>
              <a:ext cx="4228" cy="1016"/>
            </a:xfrm>
            <a:prstGeom prst="rect">
              <a:avLst/>
            </a:prstGeom>
            <a:noFill/>
          </p:spPr>
          <p:txBody>
            <a:bodyPr wrap="square" rtlCol="0" anchor="t">
              <a:spAutoFit/>
            </a:bodyPr>
            <a:lstStyle/>
            <a:p>
              <a:r>
                <a:rPr lang="zh-CN" altLang="en-US" sz="3600" b="1">
                  <a:solidFill>
                    <a:srgbClr val="CDB273"/>
                  </a:solidFill>
                  <a:latin typeface="微软雅黑" panose="020B0703020204020201" charset="-122"/>
                  <a:ea typeface="微软雅黑" panose="020B0703020204020201" charset="-122"/>
                  <a:cs typeface="微软雅黑" panose="020B0703020204020201" charset="-122"/>
                </a:rPr>
                <a:t>超</a:t>
              </a:r>
              <a:r>
                <a:rPr lang="en-US" altLang="zh-CN" sz="3600" b="1">
                  <a:solidFill>
                    <a:srgbClr val="CDB273"/>
                  </a:solidFill>
                  <a:latin typeface="微软雅黑" panose="020B0703020204020201" charset="-122"/>
                  <a:ea typeface="微软雅黑" panose="020B0703020204020201" charset="-122"/>
                  <a:cs typeface="微软雅黑" panose="020B0703020204020201" charset="-122"/>
                </a:rPr>
                <a:t>90</a:t>
              </a:r>
              <a:r>
                <a:rPr lang="zh-CN" altLang="en-US" sz="3600" b="1">
                  <a:solidFill>
                    <a:srgbClr val="CDB273"/>
                  </a:solidFill>
                  <a:latin typeface="微软雅黑" panose="020B0703020204020201" charset="-122"/>
                  <a:ea typeface="微软雅黑" panose="020B0703020204020201" charset="-122"/>
                  <a:cs typeface="微软雅黑" panose="020B0703020204020201" charset="-122"/>
                </a:rPr>
                <a:t>亿</a:t>
              </a:r>
              <a:endParaRPr lang="zh-CN" altLang="en-US" sz="2000">
                <a:solidFill>
                  <a:srgbClr val="CDB273"/>
                </a:solidFill>
                <a:latin typeface="微软雅黑" panose="020B0703020204020201" charset="-122"/>
                <a:ea typeface="微软雅黑" panose="020B0703020204020201" charset="-122"/>
                <a:cs typeface="微软雅黑" panose="020B0703020204020201" charset="-122"/>
              </a:endParaRPr>
            </a:p>
          </p:txBody>
        </p:sp>
      </p:grpSp>
      <p:grpSp>
        <p:nvGrpSpPr>
          <p:cNvPr id="42" name="组合 41"/>
          <p:cNvGrpSpPr/>
          <p:nvPr/>
        </p:nvGrpSpPr>
        <p:grpSpPr>
          <a:xfrm>
            <a:off x="675640" y="4533265"/>
            <a:ext cx="2712085" cy="983615"/>
            <a:chOff x="1644" y="3388"/>
            <a:chExt cx="4271" cy="1549"/>
          </a:xfrm>
        </p:grpSpPr>
        <p:sp>
          <p:nvSpPr>
            <p:cNvPr id="43" name="文本框 42"/>
            <p:cNvSpPr txBox="1"/>
            <p:nvPr/>
          </p:nvSpPr>
          <p:spPr>
            <a:xfrm>
              <a:off x="1644" y="3388"/>
              <a:ext cx="4228" cy="580"/>
            </a:xfrm>
            <a:prstGeom prst="rect">
              <a:avLst/>
            </a:prstGeom>
            <a:noFill/>
          </p:spPr>
          <p:txBody>
            <a:bodyPr wrap="square" rtlCol="0" anchor="t">
              <a:spAutoFit/>
            </a:bodyPr>
            <a:lstStyle/>
            <a:p>
              <a:endParaRPr lang="zh-CN" altLang="en-US" dirty="0">
                <a:solidFill>
                  <a:schemeClr val="bg1"/>
                </a:solidFill>
                <a:latin typeface="微软雅黑" panose="020B0703020204020201" charset="-122"/>
                <a:ea typeface="微软雅黑" panose="020B0703020204020201" charset="-122"/>
              </a:endParaRPr>
            </a:p>
          </p:txBody>
        </p:sp>
        <p:sp>
          <p:nvSpPr>
            <p:cNvPr id="49" name="文本框 48"/>
            <p:cNvSpPr txBox="1"/>
            <p:nvPr/>
          </p:nvSpPr>
          <p:spPr>
            <a:xfrm>
              <a:off x="1687" y="3921"/>
              <a:ext cx="4228" cy="1016"/>
            </a:xfrm>
            <a:prstGeom prst="rect">
              <a:avLst/>
            </a:prstGeom>
            <a:noFill/>
          </p:spPr>
          <p:txBody>
            <a:bodyPr wrap="square" rtlCol="0" anchor="t">
              <a:spAutoFit/>
            </a:bodyPr>
            <a:lstStyle/>
            <a:p>
              <a:endParaRPr lang="zh-CN" altLang="en-US" sz="3600" b="1" dirty="0">
                <a:solidFill>
                  <a:srgbClr val="CDB273"/>
                </a:solidFill>
                <a:latin typeface="微软雅黑" panose="020B0703020204020201" charset="-122"/>
                <a:ea typeface="微软雅黑" panose="020B0703020204020201" charset="-122"/>
                <a:cs typeface="微软雅黑" panose="020B0703020204020201" charset="-122"/>
              </a:endParaRPr>
            </a:p>
          </p:txBody>
        </p:sp>
      </p:grpSp>
      <p:pic>
        <p:nvPicPr>
          <p:cNvPr id="2097233" name="图片 21"/>
          <p:cNvPicPr>
            <a:picLocks noChangeAspect="1"/>
          </p:cNvPicPr>
          <p:nvPr/>
        </p:nvPicPr>
        <p:blipFill>
          <a:blip r:embed="rId4"/>
          <a:srcRect l="2173" t="6611" r="1890" b="6620"/>
          <a:stretch>
            <a:fillRect/>
          </a:stretch>
        </p:blipFill>
        <p:spPr>
          <a:xfrm>
            <a:off x="9257030" y="1482725"/>
            <a:ext cx="2350135" cy="3974465"/>
          </a:xfrm>
          <a:prstGeom prst="rect">
            <a:avLst/>
          </a:prstGeom>
          <a:effectLst/>
        </p:spPr>
      </p:pic>
      <p:pic>
        <p:nvPicPr>
          <p:cNvPr id="2097234" name="图片 12" descr="环境设备"/>
          <p:cNvPicPr>
            <a:picLocks noChangeAspect="1"/>
          </p:cNvPicPr>
          <p:nvPr/>
        </p:nvPicPr>
        <p:blipFill>
          <a:blip r:embed="rId5"/>
          <a:srcRect r="-990" b="70685"/>
          <a:stretch>
            <a:fillRect/>
          </a:stretch>
        </p:blipFill>
        <p:spPr>
          <a:xfrm>
            <a:off x="6885940" y="1482725"/>
            <a:ext cx="2197100" cy="4015740"/>
          </a:xfrm>
          <a:prstGeom prst="rect">
            <a:avLst/>
          </a:prstGeom>
          <a:noFill/>
          <a:ln w="9525">
            <a:noFill/>
          </a:ln>
        </p:spPr>
      </p:pic>
      <p:pic>
        <p:nvPicPr>
          <p:cNvPr id="2097237" name="图片 3"/>
          <p:cNvPicPr>
            <a:picLocks noChangeAspect="1"/>
          </p:cNvPicPr>
          <p:nvPr/>
        </p:nvPicPr>
        <p:blipFill>
          <a:blip r:embed="rId6">
            <a:lum bright="12000"/>
          </a:blip>
          <a:stretch>
            <a:fillRect/>
          </a:stretch>
        </p:blipFill>
        <p:spPr>
          <a:xfrm>
            <a:off x="3517900" y="1464310"/>
            <a:ext cx="3237865" cy="2016760"/>
          </a:xfrm>
          <a:prstGeom prst="rect">
            <a:avLst/>
          </a:prstGeom>
          <a:noFill/>
          <a:ln w="9525">
            <a:noFill/>
          </a:ln>
        </p:spPr>
      </p:pic>
      <p:grpSp>
        <p:nvGrpSpPr>
          <p:cNvPr id="32" name="组合 31"/>
          <p:cNvGrpSpPr/>
          <p:nvPr/>
        </p:nvGrpSpPr>
        <p:grpSpPr>
          <a:xfrm rot="16200000">
            <a:off x="11310303" y="5482908"/>
            <a:ext cx="123825" cy="1046480"/>
            <a:chOff x="8018" y="139"/>
            <a:chExt cx="195" cy="1648"/>
          </a:xfrm>
        </p:grpSpPr>
        <p:grpSp>
          <p:nvGrpSpPr>
            <p:cNvPr id="5" name="组合 4"/>
            <p:cNvGrpSpPr/>
            <p:nvPr/>
          </p:nvGrpSpPr>
          <p:grpSpPr>
            <a:xfrm flipH="1">
              <a:off x="8018" y="1333"/>
              <a:ext cx="195" cy="454"/>
              <a:chOff x="564" y="1235"/>
              <a:chExt cx="344" cy="798"/>
            </a:xfrm>
          </p:grpSpPr>
          <p:sp>
            <p:nvSpPr>
              <p:cNvPr id="6" name="矩形 5"/>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9" name="矩形 8"/>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10" name="直接连接符 9"/>
            <p:cNvCxnSpPr/>
            <p:nvPr/>
          </p:nvCxnSpPr>
          <p:spPr>
            <a:xfrm flipH="1">
              <a:off x="8018" y="139"/>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pic>
        <p:nvPicPr>
          <p:cNvPr id="2097220" name="图片 1" descr="2020331583216666072_[00_00_24][20200715-211954]"/>
          <p:cNvPicPr>
            <a:picLocks noChangeAspect="1"/>
          </p:cNvPicPr>
          <p:nvPr/>
        </p:nvPicPr>
        <p:blipFill>
          <a:blip r:embed="rId7"/>
          <a:stretch>
            <a:fillRect/>
          </a:stretch>
        </p:blipFill>
        <p:spPr>
          <a:xfrm>
            <a:off x="3537585" y="3589020"/>
            <a:ext cx="3198495" cy="188849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28600" y="1068070"/>
            <a:ext cx="4060825" cy="348996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4765" y="790575"/>
            <a:ext cx="3995420" cy="34429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27965" y="1217930"/>
            <a:ext cx="6570345" cy="2430145"/>
          </a:xfrm>
          <a:prstGeom prst="rect">
            <a:avLst/>
          </a:prstGeom>
          <a:noFill/>
        </p:spPr>
        <p:txBody>
          <a:bodyPr wrap="square" rtlCol="0" anchor="t">
            <a:spAutoFit/>
          </a:bodyPr>
          <a:lstStyle/>
          <a:p>
            <a:pPr algn="l"/>
            <a:r>
              <a:rPr lang="zh-CN" altLang="en-US">
                <a:solidFill>
                  <a:schemeClr val="bg1"/>
                </a:solidFill>
                <a:latin typeface="微软雅黑" panose="020B0703020204020201" charset="-122"/>
                <a:ea typeface="微软雅黑" panose="020B0703020204020201" charset="-122"/>
                <a:cs typeface="微软雅黑" panose="020B0703020204020201" charset="-122"/>
              </a:rPr>
              <a:t>总台联合省市县三级媒体</a:t>
            </a:r>
          </a:p>
          <a:p>
            <a:pPr algn="l"/>
            <a:r>
              <a:rPr lang="zh-CN" altLang="en-US">
                <a:solidFill>
                  <a:schemeClr val="bg1"/>
                </a:solidFill>
                <a:latin typeface="微软雅黑" panose="020B0703020204020201" charset="-122"/>
                <a:ea typeface="微软雅黑" panose="020B0703020204020201" charset="-122"/>
                <a:cs typeface="微软雅黑" panose="020B0703020204020201" charset="-122"/>
              </a:rPr>
              <a:t>推出的互动征集</a:t>
            </a:r>
          </a:p>
          <a:p>
            <a:pPr algn="l"/>
            <a:endParaRPr lang="zh-CN" altLang="en-US" sz="2400" b="1">
              <a:solidFill>
                <a:schemeClr val="bg1"/>
              </a:solidFill>
              <a:latin typeface="微软雅黑" panose="020B0703020204020201" charset="-122"/>
              <a:ea typeface="微软雅黑" panose="020B0703020204020201" charset="-122"/>
              <a:cs typeface="微软雅黑" panose="020B0703020204020201" charset="-122"/>
            </a:endParaRPr>
          </a:p>
          <a:p>
            <a:pPr algn="l"/>
            <a:endParaRPr lang="zh-CN" altLang="en-US" sz="2400" b="1">
              <a:solidFill>
                <a:schemeClr val="bg1"/>
              </a:solidFill>
              <a:latin typeface="微软雅黑" panose="020B0703020204020201" charset="-122"/>
              <a:ea typeface="微软雅黑" panose="020B0703020204020201" charset="-122"/>
              <a:cs typeface="微软雅黑" panose="020B0703020204020201" charset="-122"/>
            </a:endParaRPr>
          </a:p>
          <a:p>
            <a:pPr algn="l"/>
            <a:r>
              <a:rPr lang="zh-CN" altLang="en-US" sz="2400" b="1">
                <a:solidFill>
                  <a:srgbClr val="CAB178"/>
                </a:solidFill>
                <a:latin typeface="微软雅黑" panose="020B0703020204020201" charset="-122"/>
                <a:ea typeface="微软雅黑" panose="020B0703020204020201" charset="-122"/>
                <a:cs typeface="微软雅黑" panose="020B0703020204020201" charset="-122"/>
              </a:rPr>
              <a:t>《晒出你的花式宅生活》</a:t>
            </a:r>
          </a:p>
          <a:p>
            <a:pPr algn="l"/>
            <a:r>
              <a:rPr lang="zh-CN" altLang="en-US" sz="2400" b="1">
                <a:solidFill>
                  <a:schemeClr val="bg1"/>
                </a:solidFill>
                <a:latin typeface="微软雅黑" panose="020B0703020204020201" charset="-122"/>
                <a:ea typeface="微软雅黑" panose="020B0703020204020201" charset="-122"/>
                <a:cs typeface="微软雅黑" panose="020B0703020204020201" charset="-122"/>
              </a:rPr>
              <a:t>  总点击量</a:t>
            </a:r>
            <a:r>
              <a:rPr lang="zh-CN" altLang="en-US" sz="4400" b="1">
                <a:solidFill>
                  <a:schemeClr val="bg1"/>
                </a:solidFill>
                <a:latin typeface="微软雅黑" panose="020B0703020204020201" charset="-122"/>
                <a:ea typeface="微软雅黑" panose="020B0703020204020201" charset="-122"/>
                <a:cs typeface="微软雅黑" panose="020B0703020204020201" charset="-122"/>
              </a:rPr>
              <a:t>12.7</a:t>
            </a:r>
            <a:r>
              <a:rPr lang="zh-CN" altLang="en-US" sz="2400" b="1">
                <a:solidFill>
                  <a:schemeClr val="bg1"/>
                </a:solidFill>
                <a:latin typeface="微软雅黑" panose="020B0703020204020201" charset="-122"/>
                <a:ea typeface="微软雅黑" panose="020B0703020204020201" charset="-122"/>
                <a:cs typeface="微软雅黑" panose="020B0703020204020201" charset="-122"/>
              </a:rPr>
              <a:t>亿</a:t>
            </a:r>
          </a:p>
        </p:txBody>
      </p:sp>
      <p:grpSp>
        <p:nvGrpSpPr>
          <p:cNvPr id="27" name="组合 26"/>
          <p:cNvGrpSpPr/>
          <p:nvPr/>
        </p:nvGrpSpPr>
        <p:grpSpPr>
          <a:xfrm rot="10800000">
            <a:off x="11533505" y="411480"/>
            <a:ext cx="214630" cy="866140"/>
            <a:chOff x="7874" y="423"/>
            <a:chExt cx="338" cy="1364"/>
          </a:xfrm>
          <a:solidFill>
            <a:schemeClr val="accent1">
              <a:lumMod val="50000"/>
            </a:schemeClr>
          </a:solidFill>
        </p:grpSpPr>
        <p:grpSp>
          <p:nvGrpSpPr>
            <p:cNvPr id="48" name="组合 47"/>
            <p:cNvGrpSpPr/>
            <p:nvPr/>
          </p:nvGrpSpPr>
          <p:grpSpPr>
            <a:xfrm flipH="1">
              <a:off x="8018" y="1333"/>
              <a:ext cx="195" cy="454"/>
              <a:chOff x="564" y="1235"/>
              <a:chExt cx="344" cy="798"/>
            </a:xfrm>
            <a:grpFill/>
          </p:grpSpPr>
          <p:sp>
            <p:nvSpPr>
              <p:cNvPr id="45" name="矩形 44"/>
              <p:cNvSpPr/>
              <p:nvPr/>
            </p:nvSpPr>
            <p:spPr>
              <a:xfrm>
                <a:off x="564" y="1235"/>
                <a:ext cx="344" cy="344"/>
              </a:xfrm>
              <a:prstGeom prst="rect">
                <a:avLst/>
              </a:prstGeom>
              <a:grp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6" name="矩形 45"/>
              <p:cNvSpPr/>
              <p:nvPr/>
            </p:nvSpPr>
            <p:spPr>
              <a:xfrm>
                <a:off x="564" y="1689"/>
                <a:ext cx="344" cy="344"/>
              </a:xfrm>
              <a:prstGeom prst="rect">
                <a:avLst/>
              </a:prstGeom>
              <a:grp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cxnSp>
          <p:nvCxnSpPr>
            <p:cNvPr id="47" name="直接连接符 46"/>
            <p:cNvCxnSpPr/>
            <p:nvPr/>
          </p:nvCxnSpPr>
          <p:spPr>
            <a:xfrm flipH="1">
              <a:off x="7874" y="423"/>
              <a:ext cx="0" cy="986"/>
            </a:xfrm>
            <a:prstGeom prst="line">
              <a:avLst/>
            </a:prstGeom>
            <a:grpFill/>
            <a:ln>
              <a:solidFill>
                <a:schemeClr val="accent1">
                  <a:lumMod val="50000"/>
                </a:schemeClr>
              </a:solidFill>
            </a:ln>
          </p:spPr>
          <p:style>
            <a:lnRef idx="1">
              <a:schemeClr val="accent6"/>
            </a:lnRef>
            <a:fillRef idx="0">
              <a:schemeClr val="accent6"/>
            </a:fillRef>
            <a:effectRef idx="0">
              <a:schemeClr val="accent6"/>
            </a:effectRef>
            <a:fontRef idx="minor">
              <a:schemeClr val="tx1"/>
            </a:fontRef>
          </p:style>
        </p:cxnSp>
      </p:grpSp>
      <p:pic>
        <p:nvPicPr>
          <p:cNvPr id="50" name="图片 49"/>
          <p:cNvPicPr>
            <a:picLocks noChangeAspect="1"/>
          </p:cNvPicPr>
          <p:nvPr/>
        </p:nvPicPr>
        <p:blipFill>
          <a:blip r:embed="rId4"/>
          <a:srcRect t="49962"/>
          <a:stretch>
            <a:fillRect/>
          </a:stretch>
        </p:blipFill>
        <p:spPr>
          <a:xfrm>
            <a:off x="4867275" y="1165225"/>
            <a:ext cx="6789420" cy="4526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8">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377690" y="2012315"/>
            <a:ext cx="3152775"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05</a:t>
            </a:r>
          </a:p>
        </p:txBody>
      </p:sp>
      <p:sp>
        <p:nvSpPr>
          <p:cNvPr id="10" name="文本框 9"/>
          <p:cNvSpPr txBox="1"/>
          <p:nvPr/>
        </p:nvSpPr>
        <p:spPr>
          <a:xfrm>
            <a:off x="4469130" y="3551555"/>
            <a:ext cx="2468880" cy="1938020"/>
          </a:xfrm>
          <a:prstGeom prst="rect">
            <a:avLst/>
          </a:prstGeom>
          <a:noFill/>
        </p:spPr>
        <p:txBody>
          <a:bodyPr wrap="none" rtlCol="0">
            <a:spAutoFit/>
          </a:bodyPr>
          <a:lstStyle/>
          <a:p>
            <a:pPr algn="l"/>
            <a:r>
              <a:rPr lang="zh-CN" altLang="en-US" sz="6000">
                <a:latin typeface="微软雅黑" panose="020B0703020204020201" charset="-122"/>
                <a:ea typeface="微软雅黑" panose="020B0703020204020201" charset="-122"/>
              </a:rPr>
              <a:t>技术</a:t>
            </a:r>
          </a:p>
          <a:p>
            <a:pPr algn="l"/>
            <a:r>
              <a:rPr lang="zh-CN" altLang="en-US" sz="6000">
                <a:latin typeface="微软雅黑" panose="020B0703020204020201" charset="-122"/>
                <a:ea typeface="微软雅黑" panose="020B0703020204020201" charset="-122"/>
              </a:rPr>
              <a:t>再创新</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74" name="组合 18"/>
          <p:cNvGrpSpPr/>
          <p:nvPr/>
        </p:nvGrpSpPr>
        <p:grpSpPr>
          <a:xfrm>
            <a:off x="1761490" y="4984115"/>
            <a:ext cx="1860550" cy="1174115"/>
            <a:chOff x="8921643" y="0"/>
            <a:chExt cx="1149294" cy="792164"/>
          </a:xfrm>
        </p:grpSpPr>
        <p:sp>
          <p:nvSpPr>
            <p:cNvPr id="104866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6" name="组合 18"/>
          <p:cNvGrpSpPr/>
          <p:nvPr/>
        </p:nvGrpSpPr>
        <p:grpSpPr>
          <a:xfrm>
            <a:off x="-19685" y="-12065"/>
            <a:ext cx="1860550" cy="1174115"/>
            <a:chOff x="8921643" y="0"/>
            <a:chExt cx="1149294" cy="792164"/>
          </a:xfrm>
        </p:grpSpPr>
        <p:sp>
          <p:nvSpPr>
            <p:cNvPr id="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944735" y="885190"/>
            <a:ext cx="1486535" cy="59709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944735" y="1905"/>
            <a:ext cx="1486535" cy="88392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43025" y="1410970"/>
            <a:ext cx="949134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0" name="文本框 29"/>
          <p:cNvSpPr txBox="1"/>
          <p:nvPr/>
        </p:nvSpPr>
        <p:spPr>
          <a:xfrm>
            <a:off x="984250" y="448310"/>
            <a:ext cx="2741295" cy="583565"/>
          </a:xfrm>
          <a:prstGeom prst="rect">
            <a:avLst/>
          </a:prstGeom>
          <a:noFill/>
        </p:spPr>
        <p:txBody>
          <a:bodyPr wrap="square" rtlCol="0" anchor="t">
            <a:spAutoFit/>
          </a:bodyPr>
          <a:lstStyle/>
          <a:p>
            <a:r>
              <a:rPr lang="zh-CN" altLang="en-US" sz="3200" b="1">
                <a:solidFill>
                  <a:schemeClr val="accent1">
                    <a:lumMod val="50000"/>
                  </a:schemeClr>
                </a:solidFill>
                <a:latin typeface="Microsoft YaHei" panose="020B0703020204020201" charset="-122"/>
                <a:ea typeface="Microsoft YaHei" panose="020B0703020204020201" charset="-122"/>
              </a:rPr>
              <a:t>技术再创新</a:t>
            </a:r>
          </a:p>
        </p:txBody>
      </p:sp>
      <p:sp>
        <p:nvSpPr>
          <p:cNvPr id="6" name="任意多边形 5"/>
          <p:cNvSpPr/>
          <p:nvPr/>
        </p:nvSpPr>
        <p:spPr>
          <a:xfrm rot="18900000">
            <a:off x="577215" y="2628265"/>
            <a:ext cx="2743835" cy="1022350"/>
          </a:xfrm>
          <a:custGeom>
            <a:avLst/>
            <a:gdLst/>
            <a:ahLst/>
            <a:cxnLst>
              <a:cxn ang="3">
                <a:pos x="hc" y="t"/>
              </a:cxn>
              <a:cxn ang="cd2">
                <a:pos x="l" y="vc"/>
              </a:cxn>
              <a:cxn ang="cd4">
                <a:pos x="hc" y="b"/>
              </a:cxn>
              <a:cxn ang="0">
                <a:pos x="r" y="vc"/>
              </a:cxn>
            </a:cxnLst>
            <a:rect l="l" t="t" r="r" b="b"/>
            <a:pathLst>
              <a:path w="4321" h="1610">
                <a:moveTo>
                  <a:pt x="1610" y="0"/>
                </a:moveTo>
                <a:lnTo>
                  <a:pt x="4321" y="0"/>
                </a:lnTo>
                <a:lnTo>
                  <a:pt x="4321" y="1610"/>
                </a:lnTo>
                <a:lnTo>
                  <a:pt x="0" y="1610"/>
                </a:lnTo>
                <a:lnTo>
                  <a:pt x="1610" y="0"/>
                </a:lnTo>
                <a:close/>
              </a:path>
            </a:pathLst>
          </a:custGeom>
          <a:solidFill>
            <a:srgbClr val="CDB27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11" name="任意多边形 10"/>
          <p:cNvSpPr/>
          <p:nvPr/>
        </p:nvSpPr>
        <p:spPr>
          <a:xfrm rot="18900000">
            <a:off x="577215" y="4336415"/>
            <a:ext cx="2743835" cy="1022350"/>
          </a:xfrm>
          <a:custGeom>
            <a:avLst/>
            <a:gdLst/>
            <a:ahLst/>
            <a:cxnLst>
              <a:cxn ang="3">
                <a:pos x="hc" y="t"/>
              </a:cxn>
              <a:cxn ang="cd2">
                <a:pos x="l" y="vc"/>
              </a:cxn>
              <a:cxn ang="cd4">
                <a:pos x="hc" y="b"/>
              </a:cxn>
              <a:cxn ang="0">
                <a:pos x="r" y="vc"/>
              </a:cxn>
            </a:cxnLst>
            <a:rect l="l" t="t" r="r" b="b"/>
            <a:pathLst>
              <a:path w="4321" h="1610">
                <a:moveTo>
                  <a:pt x="1610" y="0"/>
                </a:moveTo>
                <a:lnTo>
                  <a:pt x="4321" y="0"/>
                </a:lnTo>
                <a:lnTo>
                  <a:pt x="4321" y="1610"/>
                </a:lnTo>
                <a:lnTo>
                  <a:pt x="0" y="1610"/>
                </a:lnTo>
                <a:lnTo>
                  <a:pt x="1610" y="0"/>
                </a:lnTo>
                <a:close/>
              </a:path>
            </a:pathLst>
          </a:custGeom>
          <a:solidFill>
            <a:srgbClr val="CDB27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14" name="任意多边形 13"/>
          <p:cNvSpPr/>
          <p:nvPr/>
        </p:nvSpPr>
        <p:spPr>
          <a:xfrm rot="18900000">
            <a:off x="1685290" y="5669280"/>
            <a:ext cx="1445895" cy="1022350"/>
          </a:xfrm>
          <a:custGeom>
            <a:avLst/>
            <a:gdLst/>
            <a:ahLst/>
            <a:cxnLst>
              <a:cxn ang="3">
                <a:pos x="hc" y="t"/>
              </a:cxn>
              <a:cxn ang="cd2">
                <a:pos x="l" y="vc"/>
              </a:cxn>
              <a:cxn ang="cd4">
                <a:pos x="hc" y="b"/>
              </a:cxn>
              <a:cxn ang="0">
                <a:pos x="r" y="vc"/>
              </a:cxn>
            </a:cxnLst>
            <a:rect l="l" t="t" r="r" b="b"/>
            <a:pathLst>
              <a:path w="2277" h="1610">
                <a:moveTo>
                  <a:pt x="0" y="0"/>
                </a:moveTo>
                <a:lnTo>
                  <a:pt x="2277" y="0"/>
                </a:lnTo>
                <a:lnTo>
                  <a:pt x="2277" y="1610"/>
                </a:lnTo>
                <a:lnTo>
                  <a:pt x="1610" y="1610"/>
                </a:lnTo>
                <a:lnTo>
                  <a:pt x="0" y="0"/>
                </a:lnTo>
                <a:close/>
              </a:path>
            </a:pathLst>
          </a:custGeom>
          <a:solidFill>
            <a:srgbClr val="CDB27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4140835" y="1896745"/>
            <a:ext cx="6179820" cy="398780"/>
          </a:xfrm>
          <a:prstGeom prst="rect">
            <a:avLst/>
          </a:prstGeom>
          <a:noFill/>
        </p:spPr>
        <p:txBody>
          <a:bodyPr wrap="square" rtlCol="0" anchor="t">
            <a:spAutoFit/>
          </a:bodyPr>
          <a:lstStyle/>
          <a:p>
            <a:pPr algn="l"/>
            <a:r>
              <a:rPr lang="zh-CN" altLang="en-US" sz="2000" dirty="0">
                <a:latin typeface="微软雅黑" panose="020B0703020204020201" charset="-122"/>
                <a:ea typeface="微软雅黑" panose="020B0703020204020201" charset="-122"/>
                <a:cs typeface="微软雅黑" panose="020B0703020204020201" charset="-122"/>
              </a:rPr>
              <a:t>致力构建“云+AI”的技术新生态</a:t>
            </a:r>
          </a:p>
        </p:txBody>
      </p:sp>
      <p:grpSp>
        <p:nvGrpSpPr>
          <p:cNvPr id="22" name="Group 87"/>
          <p:cNvGrpSpPr/>
          <p:nvPr/>
        </p:nvGrpSpPr>
        <p:grpSpPr>
          <a:xfrm>
            <a:off x="2491899" y="5027313"/>
            <a:ext cx="1062673" cy="1063559"/>
            <a:chOff x="5187738" y="3682819"/>
            <a:chExt cx="648499" cy="649042"/>
          </a:xfrm>
        </p:grpSpPr>
        <p:sp>
          <p:nvSpPr>
            <p:cNvPr id="23" name="Oval 73"/>
            <p:cNvSpPr>
              <a:spLocks noChangeAspect="1"/>
            </p:cNvSpPr>
            <p:nvPr/>
          </p:nvSpPr>
          <p:spPr>
            <a:xfrm>
              <a:off x="5187738" y="3682819"/>
              <a:ext cx="648499" cy="649042"/>
            </a:xfrm>
            <a:prstGeom prst="ellipse">
              <a:avLst/>
            </a:prstGeom>
            <a:solidFill>
              <a:srgbClr val="CDB2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微软雅黑" panose="020B0703020204020201" charset="-122"/>
                <a:ea typeface="微软雅黑" panose="020B0703020204020201" charset="-122"/>
                <a:sym typeface="Arial" panose="020B0604020202090204" pitchFamily="34" charset="0"/>
              </a:endParaRPr>
            </a:p>
          </p:txBody>
        </p:sp>
        <p:sp>
          <p:nvSpPr>
            <p:cNvPr id="80" name="Freeform 137"/>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微软雅黑" panose="020B0703020204020201" charset="-122"/>
                <a:ea typeface="微软雅黑" panose="020B0703020204020201" charset="-122"/>
                <a:sym typeface="Arial" panose="020B0604020202090204" pitchFamily="34" charset="0"/>
              </a:endParaRPr>
            </a:p>
          </p:txBody>
        </p:sp>
      </p:grpSp>
      <p:grpSp>
        <p:nvGrpSpPr>
          <p:cNvPr id="24" name="Group 83"/>
          <p:cNvGrpSpPr/>
          <p:nvPr/>
        </p:nvGrpSpPr>
        <p:grpSpPr>
          <a:xfrm>
            <a:off x="2491899" y="3246334"/>
            <a:ext cx="1062673" cy="1063559"/>
            <a:chOff x="2886238" y="2472339"/>
            <a:chExt cx="648499" cy="649042"/>
          </a:xfrm>
        </p:grpSpPr>
        <p:sp>
          <p:nvSpPr>
            <p:cNvPr id="62" name="Oval 61"/>
            <p:cNvSpPr>
              <a:spLocks noChangeAspect="1"/>
            </p:cNvSpPr>
            <p:nvPr/>
          </p:nvSpPr>
          <p:spPr>
            <a:xfrm>
              <a:off x="2886238" y="2472339"/>
              <a:ext cx="648499" cy="649042"/>
            </a:xfrm>
            <a:prstGeom prst="ellipse">
              <a:avLst/>
            </a:prstGeom>
            <a:solidFill>
              <a:srgbClr val="CDB2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5" b="1" dirty="0">
                <a:latin typeface="微软雅黑" panose="020B0703020204020201" charset="-122"/>
                <a:ea typeface="微软雅黑" panose="020B0703020204020201" charset="-122"/>
                <a:sym typeface="Arial" panose="020B0604020202090204" pitchFamily="34" charset="0"/>
              </a:endParaRPr>
            </a:p>
          </p:txBody>
        </p:sp>
        <p:sp>
          <p:nvSpPr>
            <p:cNvPr id="83" name="Freeform 65"/>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微软雅黑" panose="020B0703020204020201" charset="-122"/>
                <a:ea typeface="微软雅黑" panose="020B0703020204020201" charset="-122"/>
                <a:sym typeface="Arial" panose="020B0604020202090204" pitchFamily="34" charset="0"/>
              </a:endParaRPr>
            </a:p>
          </p:txBody>
        </p:sp>
      </p:grpSp>
      <p:grpSp>
        <p:nvGrpSpPr>
          <p:cNvPr id="25" name="Group 85"/>
          <p:cNvGrpSpPr/>
          <p:nvPr/>
        </p:nvGrpSpPr>
        <p:grpSpPr>
          <a:xfrm>
            <a:off x="2401729" y="1607229"/>
            <a:ext cx="1062673" cy="1063559"/>
            <a:chOff x="5187738" y="1415796"/>
            <a:chExt cx="648499" cy="649042"/>
          </a:xfrm>
        </p:grpSpPr>
        <p:sp>
          <p:nvSpPr>
            <p:cNvPr id="68" name="Oval 67"/>
            <p:cNvSpPr>
              <a:spLocks noChangeAspect="1"/>
            </p:cNvSpPr>
            <p:nvPr/>
          </p:nvSpPr>
          <p:spPr>
            <a:xfrm>
              <a:off x="5187738" y="1415796"/>
              <a:ext cx="648499" cy="649042"/>
            </a:xfrm>
            <a:prstGeom prst="ellipse">
              <a:avLst/>
            </a:prstGeom>
            <a:solidFill>
              <a:srgbClr val="CDB2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微软雅黑" panose="020B0703020204020201" charset="-122"/>
                <a:ea typeface="微软雅黑" panose="020B0703020204020201" charset="-122"/>
                <a:sym typeface="Arial" panose="020B0604020202090204" pitchFamily="34" charset="0"/>
              </a:endParaRPr>
            </a:p>
          </p:txBody>
        </p:sp>
        <p:sp>
          <p:nvSpPr>
            <p:cNvPr id="81" name="Freeform 53"/>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微软雅黑" panose="020B0703020204020201" charset="-122"/>
                <a:ea typeface="微软雅黑" panose="020B0703020204020201" charset="-122"/>
                <a:sym typeface="Arial" panose="020B0604020202090204" pitchFamily="34" charset="0"/>
              </a:endParaRPr>
            </a:p>
          </p:txBody>
        </p:sp>
      </p:grpSp>
      <p:sp>
        <p:nvSpPr>
          <p:cNvPr id="7" name="文本框 6"/>
          <p:cNvSpPr txBox="1"/>
          <p:nvPr/>
        </p:nvSpPr>
        <p:spPr>
          <a:xfrm>
            <a:off x="4140835" y="3181350"/>
            <a:ext cx="6433185" cy="961289"/>
          </a:xfrm>
          <a:prstGeom prst="rect">
            <a:avLst/>
          </a:prstGeom>
          <a:noFill/>
        </p:spPr>
        <p:txBody>
          <a:bodyPr wrap="square" rtlCol="0" anchor="t">
            <a:spAutoFit/>
          </a:bodyPr>
          <a:lstStyle/>
          <a:p>
            <a:pPr algn="l">
              <a:lnSpc>
                <a:spcPct val="150000"/>
              </a:lnSpc>
            </a:pPr>
            <a:r>
              <a:rPr lang="zh-CN" altLang="en-US" sz="2000" dirty="0">
                <a:latin typeface="微软雅黑" panose="020B0703020204020201" charset="-122"/>
                <a:ea typeface="微软雅黑" panose="020B0703020204020201" charset="-122"/>
                <a:cs typeface="微软雅黑" panose="020B0703020204020201" charset="-122"/>
              </a:rPr>
              <a:t>优化升级荔枝云平台功能</a:t>
            </a:r>
          </a:p>
          <a:p>
            <a:pPr algn="l">
              <a:lnSpc>
                <a:spcPct val="150000"/>
              </a:lnSpc>
            </a:pPr>
            <a:r>
              <a:rPr lang="zh-CN" altLang="en-US" sz="2000" dirty="0">
                <a:latin typeface="微软雅黑" panose="020B0703020204020201" charset="-122"/>
                <a:ea typeface="微软雅黑" panose="020B0703020204020201" charset="-122"/>
                <a:cs typeface="微软雅黑" panose="020B0703020204020201" charset="-122"/>
              </a:rPr>
              <a:t>更好用</a:t>
            </a:r>
          </a:p>
        </p:txBody>
      </p:sp>
      <p:sp>
        <p:nvSpPr>
          <p:cNvPr id="12" name="文本框 11"/>
          <p:cNvSpPr txBox="1"/>
          <p:nvPr/>
        </p:nvSpPr>
        <p:spPr>
          <a:xfrm>
            <a:off x="4140835" y="4857115"/>
            <a:ext cx="6289040" cy="1322070"/>
          </a:xfrm>
          <a:prstGeom prst="rect">
            <a:avLst/>
          </a:prstGeom>
          <a:noFill/>
        </p:spPr>
        <p:txBody>
          <a:bodyPr wrap="square" rtlCol="0" anchor="t">
            <a:spAutoFit/>
          </a:bodyPr>
          <a:lstStyle/>
          <a:p>
            <a:pPr algn="l">
              <a:lnSpc>
                <a:spcPct val="150000"/>
              </a:lnSpc>
            </a:pPr>
            <a:r>
              <a:rPr lang="zh-CN" altLang="en-US" sz="2000" dirty="0">
                <a:latin typeface="微软雅黑" panose="020B0703020204020201" charset="-122"/>
                <a:ea typeface="微软雅黑" panose="020B0703020204020201" charset="-122"/>
                <a:cs typeface="微软雅黑" panose="020B0703020204020201" charset="-122"/>
                <a:sym typeface="+mn-ea"/>
              </a:rPr>
              <a:t>全面推进县级融媒体中心技术系统建设</a:t>
            </a:r>
          </a:p>
          <a:p>
            <a:pPr algn="l">
              <a:lnSpc>
                <a:spcPct val="150000"/>
              </a:lnSpc>
            </a:pPr>
            <a:r>
              <a:rPr lang="zh-CN" altLang="en-US" sz="2000" dirty="0">
                <a:latin typeface="微软雅黑" panose="020B0703020204020201" charset="-122"/>
                <a:ea typeface="微软雅黑" panose="020B0703020204020201" charset="-122"/>
                <a:cs typeface="微软雅黑" panose="020B0703020204020201" charset="-122"/>
                <a:sym typeface="+mn-ea"/>
              </a:rPr>
              <a:t>2020年实现全覆盖，力争成为全国示范典型</a:t>
            </a:r>
            <a:endParaRPr lang="zh-CN" altLang="en-US" sz="2000" dirty="0">
              <a:latin typeface="微软雅黑" panose="020B0703020204020201" charset="-122"/>
              <a:ea typeface="微软雅黑" panose="020B0703020204020201" charset="-122"/>
              <a:cs typeface="微软雅黑" panose="020B0703020204020201" charset="-122"/>
            </a:endParaRPr>
          </a:p>
          <a:p>
            <a:pPr algn="l"/>
            <a:endParaRPr lang="zh-CN" altLang="en-US" sz="2000" dirty="0">
              <a:latin typeface="微软雅黑" panose="020B0703020204020201" charset="-122"/>
              <a:ea typeface="微软雅黑" panose="020B0703020204020201" charset="-122"/>
              <a:cs typeface="微软雅黑" panose="020B07030202040202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2">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422140" y="1941195"/>
            <a:ext cx="3152775"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06</a:t>
            </a:r>
          </a:p>
        </p:txBody>
      </p:sp>
      <p:sp>
        <p:nvSpPr>
          <p:cNvPr id="10" name="文本框 9"/>
          <p:cNvSpPr txBox="1"/>
          <p:nvPr/>
        </p:nvSpPr>
        <p:spPr>
          <a:xfrm>
            <a:off x="4513580" y="3480435"/>
            <a:ext cx="3230880" cy="1938020"/>
          </a:xfrm>
          <a:prstGeom prst="rect">
            <a:avLst/>
          </a:prstGeom>
          <a:noFill/>
        </p:spPr>
        <p:txBody>
          <a:bodyPr wrap="none" rtlCol="0">
            <a:spAutoFit/>
          </a:bodyPr>
          <a:lstStyle/>
          <a:p>
            <a:pPr algn="l"/>
            <a:r>
              <a:rPr lang="zh-CN" altLang="en-US" sz="6000">
                <a:latin typeface="微软雅黑" panose="020B0703020204020201" charset="-122"/>
                <a:ea typeface="微软雅黑" panose="020B0703020204020201" charset="-122"/>
              </a:rPr>
              <a:t>推动</a:t>
            </a:r>
          </a:p>
          <a:p>
            <a:pPr algn="l"/>
            <a:r>
              <a:rPr lang="zh-CN" altLang="en-US" sz="6000">
                <a:latin typeface="微软雅黑" panose="020B0703020204020201" charset="-122"/>
                <a:ea typeface="微软雅黑" panose="020B0703020204020201" charset="-122"/>
              </a:rPr>
              <a:t>全员转型</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8000"/>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7940" y="1294765"/>
            <a:ext cx="3686175" cy="5567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3686175" cy="130365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89890" y="400050"/>
            <a:ext cx="3025775" cy="583565"/>
          </a:xfrm>
          <a:prstGeom prst="rect">
            <a:avLst/>
          </a:prstGeom>
          <a:noFill/>
        </p:spPr>
        <p:txBody>
          <a:bodyPr wrap="square" rtlCol="0" anchor="t">
            <a:spAutoFit/>
          </a:bodyPr>
          <a:lstStyle/>
          <a:p>
            <a:r>
              <a:rPr lang="zh-CN" altLang="en-US" sz="3200" b="1">
                <a:solidFill>
                  <a:schemeClr val="bg1"/>
                </a:solidFill>
                <a:latin typeface="Microsoft YaHei" panose="020B0703020204020201" charset="-122"/>
                <a:ea typeface="Microsoft YaHei" panose="020B0703020204020201" charset="-122"/>
              </a:rPr>
              <a:t>荔枝周末讲堂</a:t>
            </a:r>
          </a:p>
        </p:txBody>
      </p:sp>
      <p:sp>
        <p:nvSpPr>
          <p:cNvPr id="9" name="矩形 8"/>
          <p:cNvSpPr/>
          <p:nvPr/>
        </p:nvSpPr>
        <p:spPr>
          <a:xfrm>
            <a:off x="1905000" y="1541780"/>
            <a:ext cx="9174480" cy="445897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89890" y="4498975"/>
            <a:ext cx="152400" cy="1936115"/>
            <a:chOff x="18281" y="7153"/>
            <a:chExt cx="240" cy="3049"/>
          </a:xfrm>
        </p:grpSpPr>
        <p:sp>
          <p:nvSpPr>
            <p:cNvPr id="35" name="矩形 34"/>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cxnSp>
          <p:nvCxnSpPr>
            <p:cNvPr id="36" name="直接连接符 35"/>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pic>
        <p:nvPicPr>
          <p:cNvPr id="37" name="图片 36" descr="讲座海报"/>
          <p:cNvPicPr>
            <a:picLocks noChangeAspect="1"/>
          </p:cNvPicPr>
          <p:nvPr/>
        </p:nvPicPr>
        <p:blipFill>
          <a:blip r:embed="rId4"/>
          <a:srcRect t="8288" b="42076"/>
          <a:stretch>
            <a:fillRect/>
          </a:stretch>
        </p:blipFill>
        <p:spPr>
          <a:xfrm>
            <a:off x="7071360" y="1541780"/>
            <a:ext cx="4007485" cy="4458970"/>
          </a:xfrm>
          <a:prstGeom prst="rect">
            <a:avLst/>
          </a:prstGeom>
          <a:effectLst>
            <a:outerShdw blurRad="50800" dist="38100" dir="2700000" algn="tl" rotWithShape="0">
              <a:prstClr val="black">
                <a:alpha val="0"/>
              </a:prstClr>
            </a:outerShdw>
          </a:effectLst>
        </p:spPr>
      </p:pic>
      <p:sp>
        <p:nvSpPr>
          <p:cNvPr id="4" name="矩形 3"/>
          <p:cNvSpPr/>
          <p:nvPr/>
        </p:nvSpPr>
        <p:spPr>
          <a:xfrm>
            <a:off x="7382510" y="5280660"/>
            <a:ext cx="1766570"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6Y8C7461"/>
          <p:cNvPicPr>
            <a:picLocks noChangeAspect="1"/>
          </p:cNvPicPr>
          <p:nvPr/>
        </p:nvPicPr>
        <p:blipFill>
          <a:blip r:embed="rId5">
            <a:lum bright="12000"/>
          </a:blip>
          <a:srcRect t="15656" b="2517"/>
          <a:stretch>
            <a:fillRect/>
          </a:stretch>
        </p:blipFill>
        <p:spPr>
          <a:xfrm>
            <a:off x="2293620" y="1624330"/>
            <a:ext cx="4601210" cy="2283460"/>
          </a:xfrm>
          <a:prstGeom prst="rect">
            <a:avLst/>
          </a:prstGeom>
        </p:spPr>
      </p:pic>
      <p:pic>
        <p:nvPicPr>
          <p:cNvPr id="6" name="图片 5" descr="6Y8C7544"/>
          <p:cNvPicPr>
            <a:picLocks noChangeAspect="1"/>
          </p:cNvPicPr>
          <p:nvPr/>
        </p:nvPicPr>
        <p:blipFill>
          <a:blip r:embed="rId6"/>
          <a:stretch>
            <a:fillRect/>
          </a:stretch>
        </p:blipFill>
        <p:spPr>
          <a:xfrm>
            <a:off x="4605020" y="4026535"/>
            <a:ext cx="2289810" cy="1529080"/>
          </a:xfrm>
          <a:prstGeom prst="rect">
            <a:avLst/>
          </a:prstGeom>
        </p:spPr>
      </p:pic>
      <p:pic>
        <p:nvPicPr>
          <p:cNvPr id="7" name="图片 6" descr="6Y8C7509"/>
          <p:cNvPicPr>
            <a:picLocks noChangeAspect="1"/>
          </p:cNvPicPr>
          <p:nvPr/>
        </p:nvPicPr>
        <p:blipFill>
          <a:blip r:embed="rId7"/>
          <a:stretch>
            <a:fillRect/>
          </a:stretch>
        </p:blipFill>
        <p:spPr>
          <a:xfrm>
            <a:off x="2293620" y="4026535"/>
            <a:ext cx="2291715" cy="1529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258560" y="1905"/>
            <a:ext cx="5947410" cy="344487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940" y="1905"/>
            <a:ext cx="7804150" cy="68560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97635" y="1568450"/>
            <a:ext cx="9481185" cy="4497070"/>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0" name="文本框 29"/>
          <p:cNvSpPr txBox="1"/>
          <p:nvPr/>
        </p:nvSpPr>
        <p:spPr>
          <a:xfrm>
            <a:off x="334010" y="535940"/>
            <a:ext cx="7708900" cy="583565"/>
          </a:xfrm>
          <a:prstGeom prst="rect">
            <a:avLst/>
          </a:prstGeom>
          <a:noFill/>
        </p:spPr>
        <p:txBody>
          <a:bodyPr wrap="square" rtlCol="0" anchor="t">
            <a:spAutoFit/>
          </a:bodyPr>
          <a:lstStyle/>
          <a:p>
            <a:r>
              <a:rPr lang="zh-CN" altLang="en-US" sz="3200" b="1" dirty="0">
                <a:solidFill>
                  <a:schemeClr val="bg1"/>
                </a:solidFill>
                <a:latin typeface="Microsoft YaHei" panose="020B0703020204020201" charset="-122"/>
                <a:ea typeface="Microsoft YaHei" panose="020B0703020204020201" charset="-122"/>
                <a:cs typeface="Microsoft YaHei" panose="020B0703020204020201" charset="-122"/>
              </a:rPr>
              <a:t>注重孵化个人类、垂直类“网红”账号</a:t>
            </a:r>
          </a:p>
        </p:txBody>
      </p:sp>
      <p:grpSp>
        <p:nvGrpSpPr>
          <p:cNvPr id="32" name="组合 31"/>
          <p:cNvGrpSpPr/>
          <p:nvPr/>
        </p:nvGrpSpPr>
        <p:grpSpPr>
          <a:xfrm rot="10800000">
            <a:off x="11533505" y="41148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8" name="文本框 7"/>
          <p:cNvSpPr txBox="1"/>
          <p:nvPr/>
        </p:nvSpPr>
        <p:spPr>
          <a:xfrm>
            <a:off x="1823085" y="1809750"/>
            <a:ext cx="5477510" cy="922020"/>
          </a:xfrm>
          <a:prstGeom prst="rect">
            <a:avLst/>
          </a:prstGeom>
          <a:noFill/>
        </p:spPr>
        <p:txBody>
          <a:bodyPr wrap="square" rtlCol="0" anchor="t">
            <a:spAutoFit/>
          </a:bodyPr>
          <a:lstStyle/>
          <a:p>
            <a:pPr>
              <a:lnSpc>
                <a:spcPct val="150000"/>
              </a:lnSpc>
            </a:pPr>
            <a:r>
              <a:rPr lang="zh-CN" altLang="en-US">
                <a:latin typeface="微软雅黑" panose="020B0703020204020201" charset="-122"/>
                <a:ea typeface="微软雅黑" panose="020B0703020204020201" charset="-122"/>
                <a:cs typeface="微软雅黑" panose="020B0703020204020201" charset="-122"/>
              </a:rPr>
              <a:t>由点到面，让有个性、有专长、符合网络垂类特质的员工先行先试，开启逐梦“网红”大V征程。</a:t>
            </a:r>
          </a:p>
        </p:txBody>
      </p:sp>
      <p:pic>
        <p:nvPicPr>
          <p:cNvPr id="18" name="图片 17" descr="金点子1"/>
          <p:cNvPicPr>
            <a:picLocks noChangeAspect="1"/>
          </p:cNvPicPr>
          <p:nvPr/>
        </p:nvPicPr>
        <p:blipFill>
          <a:blip r:embed="rId4"/>
          <a:srcRect b="34678"/>
          <a:stretch>
            <a:fillRect/>
          </a:stretch>
        </p:blipFill>
        <p:spPr>
          <a:xfrm>
            <a:off x="7467600" y="1572895"/>
            <a:ext cx="3529330" cy="4492625"/>
          </a:xfrm>
          <a:prstGeom prst="rect">
            <a:avLst/>
          </a:prstGeom>
        </p:spPr>
      </p:pic>
      <p:pic>
        <p:nvPicPr>
          <p:cNvPr id="19" name="图片 18"/>
          <p:cNvPicPr>
            <a:picLocks noChangeAspect="1"/>
          </p:cNvPicPr>
          <p:nvPr/>
        </p:nvPicPr>
        <p:blipFill>
          <a:blip r:embed="rId5"/>
          <a:srcRect l="817" t="3500" r="-817" b="19770"/>
          <a:stretch>
            <a:fillRect/>
          </a:stretch>
        </p:blipFill>
        <p:spPr>
          <a:xfrm>
            <a:off x="5344795" y="2974975"/>
            <a:ext cx="1674495" cy="2797175"/>
          </a:xfrm>
          <a:prstGeom prst="rect">
            <a:avLst/>
          </a:prstGeom>
        </p:spPr>
      </p:pic>
      <p:pic>
        <p:nvPicPr>
          <p:cNvPr id="20" name="图片 19"/>
          <p:cNvPicPr>
            <a:picLocks noChangeAspect="1"/>
          </p:cNvPicPr>
          <p:nvPr/>
        </p:nvPicPr>
        <p:blipFill>
          <a:blip r:embed="rId6">
            <a:lum bright="12000"/>
          </a:blip>
          <a:srcRect l="-202" t="19955" r="202" b="1099"/>
          <a:stretch>
            <a:fillRect/>
          </a:stretch>
        </p:blipFill>
        <p:spPr>
          <a:xfrm>
            <a:off x="1901825" y="2984500"/>
            <a:ext cx="1734820" cy="2797175"/>
          </a:xfrm>
          <a:prstGeom prst="rect">
            <a:avLst/>
          </a:prstGeom>
        </p:spPr>
      </p:pic>
      <p:pic>
        <p:nvPicPr>
          <p:cNvPr id="21" name="图片 20"/>
          <p:cNvPicPr>
            <a:picLocks noChangeAspect="1"/>
          </p:cNvPicPr>
          <p:nvPr/>
        </p:nvPicPr>
        <p:blipFill>
          <a:blip r:embed="rId7"/>
          <a:srcRect t="13734"/>
          <a:stretch>
            <a:fillRect/>
          </a:stretch>
        </p:blipFill>
        <p:spPr>
          <a:xfrm>
            <a:off x="3690620" y="2975610"/>
            <a:ext cx="1612900" cy="28060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6">
            <a:alphaModFix amt="38000"/>
          </a:blip>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27940" y="1905"/>
            <a:ext cx="10246995" cy="24117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18"/>
          <p:cNvGrpSpPr/>
          <p:nvPr/>
        </p:nvGrpSpPr>
        <p:grpSpPr>
          <a:xfrm>
            <a:off x="7421245" y="1905"/>
            <a:ext cx="1860550" cy="1174115"/>
            <a:chOff x="8921643" y="0"/>
            <a:chExt cx="1149294" cy="792164"/>
          </a:xfrm>
        </p:grpSpPr>
        <p:sp>
          <p:nvSpPr>
            <p:cNvPr id="1048667"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
        <p:nvSpPr>
          <p:cNvPr id="7" name="矩形 6"/>
          <p:cNvSpPr/>
          <p:nvPr/>
        </p:nvSpPr>
        <p:spPr>
          <a:xfrm>
            <a:off x="9281795" y="1905"/>
            <a:ext cx="2924175" cy="241173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551305" y="1019810"/>
            <a:ext cx="8726805" cy="2607310"/>
          </a:xfrm>
          <a:prstGeom prst="rect">
            <a:avLst/>
          </a:prstGeom>
          <a:gradFill>
            <a:gsLst>
              <a:gs pos="0">
                <a:schemeClr val="bg1"/>
              </a:gs>
              <a:gs pos="100000">
                <a:schemeClr val="bg1"/>
              </a:gs>
            </a:gsLst>
            <a:path path="circle">
              <a:fillToRect l="100000" b="100000"/>
            </a:path>
            <a:tileRect t="-100000" r="-100000"/>
          </a:gradFill>
          <a:ln>
            <a:noFill/>
          </a:ln>
          <a:effectLst>
            <a:outerShdw blurRad="63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矩形 7"/>
          <p:cNvSpPr/>
          <p:nvPr/>
        </p:nvSpPr>
        <p:spPr>
          <a:xfrm>
            <a:off x="1738630" y="1205230"/>
            <a:ext cx="8312785" cy="2243455"/>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2" name="组合 1"/>
          <p:cNvGrpSpPr/>
          <p:nvPr/>
        </p:nvGrpSpPr>
        <p:grpSpPr>
          <a:xfrm flipH="1">
            <a:off x="11597005" y="1224280"/>
            <a:ext cx="214630" cy="866140"/>
            <a:chOff x="7874" y="423"/>
            <a:chExt cx="338" cy="1364"/>
          </a:xfrm>
        </p:grpSpPr>
        <p:grpSp>
          <p:nvGrpSpPr>
            <p:cNvPr id="9" name="组合 8"/>
            <p:cNvGrpSpPr/>
            <p:nvPr/>
          </p:nvGrpSpPr>
          <p:grpSpPr>
            <a:xfrm flipH="1">
              <a:off x="8018" y="1333"/>
              <a:ext cx="195" cy="454"/>
              <a:chOff x="564" y="1235"/>
              <a:chExt cx="344" cy="798"/>
            </a:xfrm>
          </p:grpSpPr>
          <p:sp>
            <p:nvSpPr>
              <p:cNvPr id="10" name="矩形 9"/>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1" name="矩形 10"/>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12" name="直接连接符 11"/>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13" name="文本框 12"/>
          <p:cNvSpPr txBox="1"/>
          <p:nvPr/>
        </p:nvSpPr>
        <p:spPr>
          <a:xfrm>
            <a:off x="3927475" y="1517015"/>
            <a:ext cx="5139055" cy="13836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indent="0" algn="l">
              <a:lnSpc>
                <a:spcPct val="150000"/>
              </a:lnSpc>
              <a:buFont typeface="Wingdings" panose="05000000000000000000" charset="0"/>
              <a:buNone/>
            </a:pPr>
            <a:r>
              <a:rPr lang="zh-CN" altLang="en-US" sz="2800" b="1">
                <a:solidFill>
                  <a:schemeClr val="tx1">
                    <a:lumMod val="65000"/>
                    <a:lumOff val="35000"/>
                  </a:schemeClr>
                </a:solidFill>
                <a:latin typeface="Microsoft YaHei" panose="020B0703020204020201" charset="-122"/>
                <a:ea typeface="Microsoft YaHei" panose="020B0703020204020201" charset="-122"/>
                <a:cs typeface="Microsoft YaHei" panose="020B0703020204020201" charset="-122"/>
              </a:rPr>
              <a:t>团队转型        平台转型</a:t>
            </a:r>
          </a:p>
          <a:p>
            <a:pPr indent="0" algn="l">
              <a:lnSpc>
                <a:spcPct val="150000"/>
              </a:lnSpc>
              <a:buFont typeface="Wingdings" panose="05000000000000000000" charset="0"/>
              <a:buNone/>
            </a:pPr>
            <a:r>
              <a:rPr lang="zh-CN" altLang="en-US" sz="2800" b="1">
                <a:solidFill>
                  <a:schemeClr val="tx1">
                    <a:lumMod val="65000"/>
                    <a:lumOff val="35000"/>
                  </a:schemeClr>
                </a:solidFill>
                <a:latin typeface="Microsoft YaHei" panose="020B0703020204020201" charset="-122"/>
                <a:ea typeface="Microsoft YaHei" panose="020B0703020204020201" charset="-122"/>
                <a:cs typeface="Microsoft YaHei" panose="020B0703020204020201" charset="-122"/>
              </a:rPr>
              <a:t>技术转型        体制机制转型</a:t>
            </a:r>
          </a:p>
        </p:txBody>
      </p:sp>
      <p:sp>
        <p:nvSpPr>
          <p:cNvPr id="14" name="椭圆 13"/>
          <p:cNvSpPr/>
          <p:nvPr/>
        </p:nvSpPr>
        <p:spPr>
          <a:xfrm>
            <a:off x="1027430" y="621030"/>
            <a:ext cx="2517140" cy="2486025"/>
          </a:xfrm>
          <a:prstGeom prst="ellipse">
            <a:avLst/>
          </a:prstGeom>
          <a:gradFill>
            <a:gsLst>
              <a:gs pos="100000">
                <a:srgbClr val="CAB178"/>
              </a:gs>
              <a:gs pos="0">
                <a:srgbClr val="F6E3B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rot="20700000">
            <a:off x="1019810" y="1076960"/>
            <a:ext cx="2532380" cy="1568450"/>
          </a:xfrm>
          <a:prstGeom prst="rect">
            <a:avLst/>
          </a:prstGeom>
          <a:noFill/>
        </p:spPr>
        <p:txBody>
          <a:bodyPr wrap="square" rtlCol="0">
            <a:spAutoFit/>
          </a:bodyPr>
          <a:lstStyle/>
          <a:p>
            <a:pPr indent="0" algn="ctr">
              <a:lnSpc>
                <a:spcPct val="100000"/>
              </a:lnSpc>
              <a:buFont typeface="Wingdings" panose="05000000000000000000" charset="0"/>
              <a:buNone/>
            </a:pPr>
            <a:r>
              <a:rPr lang="zh-CN" altLang="en-US" sz="4800" b="1">
                <a:solidFill>
                  <a:srgbClr val="1F4E79"/>
                </a:solidFill>
                <a:latin typeface="Microsoft YaHei" panose="020B0703020204020201" charset="-122"/>
                <a:ea typeface="Microsoft YaHei" panose="020B0703020204020201" charset="-122"/>
                <a:cs typeface="微软雅黑" panose="020B0703020204020201" charset="-122"/>
              </a:rPr>
              <a:t>四个</a:t>
            </a:r>
          </a:p>
          <a:p>
            <a:pPr indent="0" algn="ctr">
              <a:lnSpc>
                <a:spcPct val="100000"/>
              </a:lnSpc>
              <a:buFont typeface="Wingdings" panose="05000000000000000000" charset="0"/>
              <a:buNone/>
            </a:pPr>
            <a:r>
              <a:rPr lang="zh-CN" altLang="en-US" sz="4800" b="1">
                <a:solidFill>
                  <a:srgbClr val="1F4E79"/>
                </a:solidFill>
                <a:latin typeface="Microsoft YaHei" panose="020B0703020204020201" charset="-122"/>
                <a:ea typeface="Microsoft YaHei" panose="020B0703020204020201" charset="-122"/>
                <a:cs typeface="微软雅黑" panose="020B0703020204020201" charset="-122"/>
              </a:rPr>
              <a:t>转型</a:t>
            </a:r>
          </a:p>
        </p:txBody>
      </p:sp>
      <p:sp>
        <p:nvSpPr>
          <p:cNvPr id="16" name="椭圆 15"/>
          <p:cNvSpPr/>
          <p:nvPr/>
        </p:nvSpPr>
        <p:spPr>
          <a:xfrm>
            <a:off x="1187450" y="775335"/>
            <a:ext cx="2219960" cy="2170430"/>
          </a:xfrm>
          <a:prstGeom prst="ellipse">
            <a:avLst/>
          </a:prstGeom>
          <a:noFill/>
          <a:ln w="28575">
            <a:solidFill>
              <a:srgbClr val="1F4E79"/>
            </a:solidFill>
          </a:ln>
          <a:extLst>
            <a:ext uri="{909E8E84-426E-40DD-AFC4-6F175D3DCCD1}">
              <a14:hiddenFill xmlns:a14="http://schemas.microsoft.com/office/drawing/2010/main">
                <a:solidFill>
                  <a:srgbClr val="CDB2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551305" y="3778051"/>
            <a:ext cx="8726805" cy="2607310"/>
          </a:xfrm>
          <a:prstGeom prst="rect">
            <a:avLst/>
          </a:prstGeom>
          <a:gradFill>
            <a:gsLst>
              <a:gs pos="0">
                <a:schemeClr val="bg1"/>
              </a:gs>
              <a:gs pos="100000">
                <a:schemeClr val="bg1"/>
              </a:gs>
            </a:gsLst>
            <a:path path="circle">
              <a:fillToRect l="100000" b="100000"/>
            </a:path>
            <a:tileRect t="-100000" r="-100000"/>
          </a:gradFill>
          <a:ln>
            <a:noFill/>
          </a:ln>
          <a:effectLst>
            <a:outerShdw blurRad="63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8" name="矩形 17"/>
          <p:cNvSpPr/>
          <p:nvPr/>
        </p:nvSpPr>
        <p:spPr>
          <a:xfrm>
            <a:off x="1738630" y="3968750"/>
            <a:ext cx="8312785" cy="2243455"/>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9" name="椭圆 18"/>
          <p:cNvSpPr/>
          <p:nvPr/>
        </p:nvSpPr>
        <p:spPr>
          <a:xfrm>
            <a:off x="8809990" y="3293745"/>
            <a:ext cx="2517140" cy="2486025"/>
          </a:xfrm>
          <a:prstGeom prst="ellipse">
            <a:avLst/>
          </a:prstGeom>
          <a:gradFill>
            <a:gsLst>
              <a:gs pos="100000">
                <a:srgbClr val="CAB178"/>
              </a:gs>
              <a:gs pos="0">
                <a:srgbClr val="F6E3B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rot="20700000">
            <a:off x="8874125" y="4097020"/>
            <a:ext cx="2532380" cy="829945"/>
          </a:xfrm>
          <a:prstGeom prst="rect">
            <a:avLst/>
          </a:prstGeom>
          <a:noFill/>
        </p:spPr>
        <p:txBody>
          <a:bodyPr wrap="square" rtlCol="0">
            <a:spAutoFit/>
          </a:bodyPr>
          <a:lstStyle/>
          <a:p>
            <a:pPr indent="0" algn="ctr">
              <a:lnSpc>
                <a:spcPct val="100000"/>
              </a:lnSpc>
              <a:buFont typeface="Wingdings" panose="05000000000000000000" charset="0"/>
              <a:buNone/>
            </a:pPr>
            <a:r>
              <a:rPr lang="zh-CN" altLang="en-US" sz="4800" b="1">
                <a:solidFill>
                  <a:srgbClr val="1F4E79"/>
                </a:solidFill>
                <a:latin typeface="Microsoft YaHei" panose="020B0703020204020201" charset="-122"/>
                <a:ea typeface="Microsoft YaHei" panose="020B0703020204020201" charset="-122"/>
                <a:cs typeface="微软雅黑" panose="020B0703020204020201" charset="-122"/>
              </a:rPr>
              <a:t>双头部</a:t>
            </a:r>
          </a:p>
        </p:txBody>
      </p:sp>
      <p:sp>
        <p:nvSpPr>
          <p:cNvPr id="21" name="椭圆 20"/>
          <p:cNvSpPr/>
          <p:nvPr/>
        </p:nvSpPr>
        <p:spPr>
          <a:xfrm>
            <a:off x="8970010" y="3448050"/>
            <a:ext cx="2219960" cy="2170430"/>
          </a:xfrm>
          <a:prstGeom prst="ellipse">
            <a:avLst/>
          </a:prstGeom>
          <a:noFill/>
          <a:ln w="28575">
            <a:solidFill>
              <a:srgbClr val="1F4E79"/>
            </a:solidFill>
          </a:ln>
          <a:extLst>
            <a:ext uri="{909E8E84-426E-40DD-AFC4-6F175D3DCCD1}">
              <a14:hiddenFill xmlns:a14="http://schemas.microsoft.com/office/drawing/2010/main">
                <a:solidFill>
                  <a:srgbClr val="CDB2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461895" y="4394835"/>
            <a:ext cx="6604635" cy="13836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indent="0" algn="l">
              <a:lnSpc>
                <a:spcPct val="150000"/>
              </a:lnSpc>
              <a:buFont typeface="Wingdings" panose="05000000000000000000" charset="0"/>
              <a:buNone/>
            </a:pPr>
            <a:r>
              <a:rPr lang="zh-CN" altLang="en-US" sz="2800" b="1" dirty="0">
                <a:solidFill>
                  <a:schemeClr val="tx1">
                    <a:lumMod val="65000"/>
                    <a:lumOff val="35000"/>
                  </a:schemeClr>
                </a:solidFill>
                <a:latin typeface="Microsoft YaHei" panose="020B0703020204020201" charset="-122"/>
                <a:ea typeface="Microsoft YaHei" panose="020B0703020204020201" charset="-122"/>
                <a:cs typeface="Microsoft YaHei" panose="020B0703020204020201" charset="-122"/>
              </a:rPr>
              <a:t>巩固传统媒体领域的“头部影响力”</a:t>
            </a:r>
          </a:p>
          <a:p>
            <a:pPr indent="0" algn="l">
              <a:lnSpc>
                <a:spcPct val="150000"/>
              </a:lnSpc>
              <a:buFont typeface="Wingdings" panose="05000000000000000000" charset="0"/>
              <a:buNone/>
            </a:pPr>
            <a:r>
              <a:rPr lang="zh-CN" altLang="en-US" sz="2800" b="1" dirty="0">
                <a:solidFill>
                  <a:schemeClr val="tx1">
                    <a:lumMod val="65000"/>
                    <a:lumOff val="35000"/>
                  </a:schemeClr>
                </a:solidFill>
                <a:latin typeface="Microsoft YaHei" panose="020B0703020204020201" charset="-122"/>
                <a:ea typeface="Microsoft YaHei" panose="020B0703020204020201" charset="-122"/>
                <a:cs typeface="Microsoft YaHei" panose="020B0703020204020201" charset="-122"/>
              </a:rPr>
              <a:t>打造互联网领域新的“头部影响力”</a:t>
            </a:r>
          </a:p>
        </p:txBody>
      </p:sp>
      <p:sp>
        <p:nvSpPr>
          <p:cNvPr id="3" name="矩形 2">
            <a:extLst>
              <a:ext uri="{FF2B5EF4-FFF2-40B4-BE49-F238E27FC236}">
                <a16:creationId xmlns:a16="http://schemas.microsoft.com/office/drawing/2014/main" id="{99CFF0EB-A118-4177-A2F3-B657E988ADEC}"/>
              </a:ext>
            </a:extLst>
          </p:cNvPr>
          <p:cNvSpPr/>
          <p:nvPr/>
        </p:nvSpPr>
        <p:spPr>
          <a:xfrm>
            <a:off x="1738630" y="5796339"/>
            <a:ext cx="2061845" cy="369332"/>
          </a:xfrm>
          <a:prstGeom prst="rect">
            <a:avLst/>
          </a:prstGeom>
          <a:noFill/>
        </p:spPr>
        <p:txBody>
          <a:bodyPr wrap="square" lIns="91440" tIns="45720" rIns="91440" bIns="45720">
            <a:spAutoFit/>
          </a:bodyPr>
          <a:lstStyle/>
          <a:p>
            <a:pPr algn="ctr"/>
            <a:r>
              <a:rPr lang="en-US" altLang="zh-CN" dirty="0">
                <a:ln w="0"/>
                <a:solidFill>
                  <a:schemeClr val="accent1"/>
                </a:solidFill>
                <a:effectLst>
                  <a:outerShdw blurRad="38100" dist="25400" dir="5400000" algn="ctr" rotWithShape="0">
                    <a:srgbClr val="6E747A">
                      <a:alpha val="43000"/>
                    </a:srgbClr>
                  </a:outerShdw>
                </a:effectLst>
              </a:rPr>
              <a:t>《</a:t>
            </a:r>
            <a:r>
              <a:rPr lang="zh-CN" altLang="en-US" dirty="0">
                <a:ln w="0"/>
                <a:solidFill>
                  <a:schemeClr val="accent1"/>
                </a:solidFill>
                <a:effectLst>
                  <a:outerShdw blurRad="38100" dist="25400" dir="5400000" algn="ctr" rotWithShape="0">
                    <a:srgbClr val="6E747A">
                      <a:alpha val="43000"/>
                    </a:srgbClr>
                  </a:outerShdw>
                </a:effectLst>
              </a:rPr>
              <a:t>江苏新时空</a:t>
            </a:r>
            <a:r>
              <a:rPr lang="en-US" altLang="zh-CN" dirty="0">
                <a:ln w="0"/>
                <a:solidFill>
                  <a:schemeClr val="accent1"/>
                </a:solidFill>
                <a:effectLst>
                  <a:outerShdw blurRad="38100" dist="25400" dir="5400000" algn="ctr" rotWithShape="0">
                    <a:srgbClr val="6E747A">
                      <a:alpha val="43000"/>
                    </a:srgbClr>
                  </a:outerShdw>
                </a:effectLst>
              </a:rPr>
              <a:t>》</a:t>
            </a:r>
            <a:endParaRPr lang="zh-CN" altLang="en-US" b="0" cap="none" spc="0" dirty="0">
              <a:ln w="0"/>
              <a:solidFill>
                <a:schemeClr val="accent1"/>
              </a:solidFill>
              <a:effectLst>
                <a:outerShdw blurRad="38100" dist="25400" dir="5400000" algn="ctr" rotWithShape="0">
                  <a:srgbClr val="6E747A">
                    <a:alpha val="43000"/>
                  </a:srgbClr>
                </a:outerShdw>
              </a:effectLst>
            </a:endParaRPr>
          </a:p>
        </p:txBody>
      </p:sp>
      <p:sp>
        <p:nvSpPr>
          <p:cNvPr id="27" name="文本框 26">
            <a:extLst>
              <a:ext uri="{FF2B5EF4-FFF2-40B4-BE49-F238E27FC236}">
                <a16:creationId xmlns:a16="http://schemas.microsoft.com/office/drawing/2014/main" id="{F2EE0AD6-B45C-40AE-86A3-025E67A5E7A2}"/>
              </a:ext>
            </a:extLst>
          </p:cNvPr>
          <p:cNvSpPr txBox="1"/>
          <p:nvPr/>
        </p:nvSpPr>
        <p:spPr>
          <a:xfrm>
            <a:off x="3177222" y="5787250"/>
            <a:ext cx="2295526" cy="369332"/>
          </a:xfrm>
          <a:prstGeom prst="rect">
            <a:avLst/>
          </a:prstGeom>
          <a:noFill/>
        </p:spPr>
        <p:txBody>
          <a:bodyPr wrap="square">
            <a:spAutoFit/>
          </a:bodyPr>
          <a:lstStyle/>
          <a:p>
            <a:pPr algn="ctr"/>
            <a:r>
              <a:rPr lang="en-US" altLang="zh-CN" sz="1800" dirty="0">
                <a:ln w="0"/>
                <a:solidFill>
                  <a:schemeClr val="accent1"/>
                </a:solidFill>
                <a:effectLst>
                  <a:outerShdw blurRad="38100" dist="25400" dir="5400000" algn="ctr" rotWithShape="0">
                    <a:srgbClr val="6E747A">
                      <a:alpha val="43000"/>
                    </a:srgbClr>
                  </a:outerShdw>
                </a:effectLst>
              </a:rPr>
              <a:t>《</a:t>
            </a:r>
            <a:r>
              <a:rPr lang="zh-CN" altLang="en-US" sz="1800" dirty="0">
                <a:ln w="0"/>
                <a:solidFill>
                  <a:schemeClr val="accent1"/>
                </a:solidFill>
                <a:effectLst>
                  <a:outerShdw blurRad="38100" dist="25400" dir="5400000" algn="ctr" rotWithShape="0">
                    <a:srgbClr val="6E747A">
                      <a:alpha val="43000"/>
                    </a:srgbClr>
                  </a:outerShdw>
                </a:effectLst>
              </a:rPr>
              <a:t>江苏新闻联播</a:t>
            </a:r>
            <a:r>
              <a:rPr lang="en-US" altLang="zh-CN" sz="1800" dirty="0">
                <a:ln w="0"/>
                <a:solidFill>
                  <a:schemeClr val="accent1"/>
                </a:solidFill>
                <a:effectLst>
                  <a:outerShdw blurRad="38100" dist="25400" dir="5400000" algn="ctr" rotWithShape="0">
                    <a:srgbClr val="6E747A">
                      <a:alpha val="43000"/>
                    </a:srgbClr>
                  </a:outerShdw>
                </a:effectLst>
              </a:rPr>
              <a:t>》</a:t>
            </a:r>
            <a:endParaRPr lang="zh-CN" altLang="en-US" sz="1800" b="0" cap="none" spc="0" dirty="0">
              <a:ln w="0"/>
              <a:solidFill>
                <a:schemeClr val="accent1"/>
              </a:solidFill>
              <a:effectLst>
                <a:outerShdw blurRad="38100" dist="25400" dir="5400000" algn="ctr" rotWithShape="0">
                  <a:srgbClr val="6E747A">
                    <a:alpha val="43000"/>
                  </a:srgbClr>
                </a:outerShdw>
              </a:effectLst>
            </a:endParaRPr>
          </a:p>
        </p:txBody>
      </p:sp>
      <p:sp>
        <p:nvSpPr>
          <p:cNvPr id="23" name="文本框 22">
            <a:extLst>
              <a:ext uri="{FF2B5EF4-FFF2-40B4-BE49-F238E27FC236}">
                <a16:creationId xmlns:a16="http://schemas.microsoft.com/office/drawing/2014/main" id="{708FFDE8-8C6A-44B9-B978-08D629356AAD}"/>
              </a:ext>
            </a:extLst>
          </p:cNvPr>
          <p:cNvSpPr txBox="1"/>
          <p:nvPr/>
        </p:nvSpPr>
        <p:spPr>
          <a:xfrm>
            <a:off x="6221024" y="5768716"/>
            <a:ext cx="2295526" cy="369332"/>
          </a:xfrm>
          <a:prstGeom prst="rect">
            <a:avLst/>
          </a:prstGeom>
          <a:noFill/>
        </p:spPr>
        <p:txBody>
          <a:bodyPr wrap="square">
            <a:spAutoFit/>
          </a:bodyPr>
          <a:lstStyle/>
          <a:p>
            <a:pPr algn="ctr"/>
            <a:r>
              <a:rPr lang="zh-CN" altLang="en-US" sz="1800" dirty="0">
                <a:ln w="0"/>
                <a:solidFill>
                  <a:schemeClr val="accent1"/>
                </a:solidFill>
                <a:effectLst>
                  <a:outerShdw blurRad="38100" dist="25400" dir="5400000" algn="ctr" rotWithShape="0">
                    <a:srgbClr val="6E747A">
                      <a:alpha val="43000"/>
                    </a:srgbClr>
                  </a:outerShdw>
                </a:effectLst>
              </a:rPr>
              <a:t>荔枝</a:t>
            </a:r>
            <a:r>
              <a:rPr lang="zh-CN" altLang="en-US" dirty="0">
                <a:ln w="0"/>
                <a:solidFill>
                  <a:schemeClr val="accent1"/>
                </a:solidFill>
                <a:effectLst>
                  <a:outerShdw blurRad="38100" dist="25400" dir="5400000" algn="ctr" rotWithShape="0">
                    <a:srgbClr val="6E747A">
                      <a:alpha val="43000"/>
                    </a:srgbClr>
                  </a:outerShdw>
                </a:effectLst>
              </a:rPr>
              <a:t>新闻</a:t>
            </a:r>
            <a:endParaRPr lang="zh-CN" altLang="en-US" sz="1800" b="0" cap="none" spc="0" dirty="0">
              <a:ln w="0"/>
              <a:solidFill>
                <a:schemeClr val="accent1"/>
              </a:solidFill>
              <a:effectLst>
                <a:outerShdw blurRad="38100" dist="25400" dir="5400000" algn="ctr" rotWithShape="0">
                  <a:srgbClr val="6E747A">
                    <a:alpha val="43000"/>
                  </a:srgbClr>
                </a:outerShdw>
              </a:effectLst>
            </a:endParaRPr>
          </a:p>
        </p:txBody>
      </p:sp>
      <p:sp>
        <p:nvSpPr>
          <p:cNvPr id="24" name="文本框 23">
            <a:extLst>
              <a:ext uri="{FF2B5EF4-FFF2-40B4-BE49-F238E27FC236}">
                <a16:creationId xmlns:a16="http://schemas.microsoft.com/office/drawing/2014/main" id="{AD799C5A-39B2-4ED1-B838-25D5CA2DA543}"/>
              </a:ext>
            </a:extLst>
          </p:cNvPr>
          <p:cNvSpPr txBox="1"/>
          <p:nvPr/>
        </p:nvSpPr>
        <p:spPr>
          <a:xfrm>
            <a:off x="7270044" y="5772666"/>
            <a:ext cx="2295526" cy="369332"/>
          </a:xfrm>
          <a:prstGeom prst="rect">
            <a:avLst/>
          </a:prstGeom>
          <a:noFill/>
        </p:spPr>
        <p:txBody>
          <a:bodyPr wrap="square">
            <a:spAutoFit/>
          </a:bodyPr>
          <a:lstStyle/>
          <a:p>
            <a:pPr algn="ctr"/>
            <a:r>
              <a:rPr lang="zh-CN" altLang="en-US" sz="1800" dirty="0">
                <a:ln w="0"/>
                <a:solidFill>
                  <a:schemeClr val="accent1"/>
                </a:solidFill>
                <a:effectLst>
                  <a:outerShdw blurRad="38100" dist="25400" dir="5400000" algn="ctr" rotWithShape="0">
                    <a:srgbClr val="6E747A">
                      <a:alpha val="43000"/>
                    </a:srgbClr>
                  </a:outerShdw>
                </a:effectLst>
              </a:rPr>
              <a:t>江苏新闻</a:t>
            </a:r>
            <a:endParaRPr lang="zh-CN" altLang="en-US" sz="1800" b="0"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8">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9" name="文本框 8"/>
          <p:cNvSpPr txBox="1"/>
          <p:nvPr/>
        </p:nvSpPr>
        <p:spPr>
          <a:xfrm>
            <a:off x="4382135" y="1879600"/>
            <a:ext cx="2747010"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07</a:t>
            </a:r>
          </a:p>
        </p:txBody>
      </p:sp>
      <p:sp>
        <p:nvSpPr>
          <p:cNvPr id="10" name="文本框 9"/>
          <p:cNvSpPr txBox="1"/>
          <p:nvPr/>
        </p:nvSpPr>
        <p:spPr>
          <a:xfrm>
            <a:off x="4473575" y="3418840"/>
            <a:ext cx="3230880" cy="1938020"/>
          </a:xfrm>
          <a:prstGeom prst="rect">
            <a:avLst/>
          </a:prstGeom>
          <a:noFill/>
        </p:spPr>
        <p:txBody>
          <a:bodyPr wrap="none" rtlCol="0">
            <a:spAutoFit/>
          </a:bodyPr>
          <a:lstStyle/>
          <a:p>
            <a:pPr algn="l"/>
            <a:r>
              <a:rPr lang="zh-CN" altLang="en-US" sz="6000">
                <a:latin typeface="微软雅黑" panose="020B0703020204020201" charset="-122"/>
                <a:ea typeface="微软雅黑" panose="020B0703020204020201" charset="-122"/>
              </a:rPr>
              <a:t>深化</a:t>
            </a:r>
          </a:p>
          <a:p>
            <a:pPr algn="l"/>
            <a:r>
              <a:rPr lang="zh-CN" altLang="en-US" sz="6000">
                <a:latin typeface="微软雅黑" panose="020B0703020204020201" charset="-122"/>
                <a:ea typeface="微软雅黑" panose="020B0703020204020201" charset="-122"/>
              </a:rPr>
              <a:t>机制改革</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74" name="组合 18"/>
          <p:cNvGrpSpPr/>
          <p:nvPr/>
        </p:nvGrpSpPr>
        <p:grpSpPr>
          <a:xfrm>
            <a:off x="1761490" y="4984115"/>
            <a:ext cx="1860550" cy="1174115"/>
            <a:chOff x="8921643" y="0"/>
            <a:chExt cx="1149294" cy="792164"/>
          </a:xfrm>
        </p:grpSpPr>
        <p:sp>
          <p:nvSpPr>
            <p:cNvPr id="104866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6" name="组合 18"/>
          <p:cNvGrpSpPr/>
          <p:nvPr/>
        </p:nvGrpSpPr>
        <p:grpSpPr>
          <a:xfrm>
            <a:off x="-19685" y="-12065"/>
            <a:ext cx="1860550" cy="1174115"/>
            <a:chOff x="8921643" y="0"/>
            <a:chExt cx="1149294" cy="792164"/>
          </a:xfrm>
        </p:grpSpPr>
        <p:sp>
          <p:nvSpPr>
            <p:cNvPr id="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955" y="1905"/>
            <a:ext cx="12233910" cy="6854190"/>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0955" y="651510"/>
            <a:ext cx="3968750" cy="1041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矩形 2"/>
          <p:cNvSpPr/>
          <p:nvPr/>
        </p:nvSpPr>
        <p:spPr>
          <a:xfrm>
            <a:off x="8945880" y="5118100"/>
            <a:ext cx="3267710" cy="1468120"/>
          </a:xfrm>
          <a:prstGeom prst="rect">
            <a:avLst/>
          </a:prstGeom>
          <a:pattFill prst="dkUpDiag">
            <a:fgClr>
              <a:srgbClr val="CDB273"/>
            </a:fgClr>
            <a:bgClr>
              <a:srgbClr val="F3F3F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03885" y="943610"/>
            <a:ext cx="2740660" cy="583565"/>
          </a:xfrm>
          <a:prstGeom prst="rect">
            <a:avLst/>
          </a:prstGeom>
          <a:noFill/>
        </p:spPr>
        <p:txBody>
          <a:bodyPr wrap="square" rtlCol="0" anchor="t">
            <a:spAutoFit/>
          </a:bodyPr>
          <a:lstStyle/>
          <a:p>
            <a:r>
              <a:rPr lang="zh-CN" altLang="en-US" sz="3200">
                <a:solidFill>
                  <a:schemeClr val="bg1"/>
                </a:solidFill>
                <a:latin typeface="微软雅黑" panose="020B0703020204020201" charset="-122"/>
                <a:ea typeface="微软雅黑" panose="020B0703020204020201" charset="-122"/>
              </a:rPr>
              <a:t>深化机制改革</a:t>
            </a:r>
          </a:p>
        </p:txBody>
      </p:sp>
      <p:grpSp>
        <p:nvGrpSpPr>
          <p:cNvPr id="27" name="组合 26"/>
          <p:cNvGrpSpPr/>
          <p:nvPr/>
        </p:nvGrpSpPr>
        <p:grpSpPr>
          <a:xfrm rot="10800000">
            <a:off x="11533505" y="411480"/>
            <a:ext cx="214630" cy="866140"/>
            <a:chOff x="7874" y="423"/>
            <a:chExt cx="338" cy="1364"/>
          </a:xfrm>
          <a:solidFill>
            <a:schemeClr val="accent1">
              <a:lumMod val="50000"/>
            </a:schemeClr>
          </a:solidFill>
        </p:grpSpPr>
        <p:grpSp>
          <p:nvGrpSpPr>
            <p:cNvPr id="48" name="组合 47"/>
            <p:cNvGrpSpPr/>
            <p:nvPr/>
          </p:nvGrpSpPr>
          <p:grpSpPr>
            <a:xfrm flipH="1">
              <a:off x="8018" y="1333"/>
              <a:ext cx="195" cy="454"/>
              <a:chOff x="564" y="1235"/>
              <a:chExt cx="344" cy="798"/>
            </a:xfrm>
            <a:grpFill/>
          </p:grpSpPr>
          <p:sp>
            <p:nvSpPr>
              <p:cNvPr id="45" name="矩形 44"/>
              <p:cNvSpPr/>
              <p:nvPr/>
            </p:nvSpPr>
            <p:spPr>
              <a:xfrm>
                <a:off x="564" y="1235"/>
                <a:ext cx="344" cy="344"/>
              </a:xfrm>
              <a:prstGeom prst="rect">
                <a:avLst/>
              </a:prstGeom>
              <a:grp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grp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grpFill/>
            <a:ln>
              <a:solidFill>
                <a:schemeClr val="accent1">
                  <a:lumMod val="50000"/>
                </a:schemeClr>
              </a:solidFill>
            </a:ln>
          </p:spPr>
          <p:style>
            <a:lnRef idx="1">
              <a:schemeClr val="accent6"/>
            </a:lnRef>
            <a:fillRef idx="0">
              <a:schemeClr val="accent6"/>
            </a:fillRef>
            <a:effectRef idx="0">
              <a:schemeClr val="accent6"/>
            </a:effectRef>
            <a:fontRef idx="minor">
              <a:schemeClr val="tx1"/>
            </a:fontRef>
          </p:style>
        </p:cxnSp>
      </p:grpSp>
      <p:sp>
        <p:nvSpPr>
          <p:cNvPr id="29" name="矩形 28"/>
          <p:cNvSpPr/>
          <p:nvPr/>
        </p:nvSpPr>
        <p:spPr>
          <a:xfrm>
            <a:off x="1148080" y="1985010"/>
            <a:ext cx="9561830" cy="4201795"/>
          </a:xfrm>
          <a:prstGeom prst="rect">
            <a:avLst/>
          </a:prstGeom>
          <a:gradFill>
            <a:gsLst>
              <a:gs pos="0">
                <a:schemeClr val="bg1"/>
              </a:gs>
              <a:gs pos="100000">
                <a:schemeClr val="bg1">
                  <a:lumMod val="95000"/>
                </a:schemeClr>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51" name="组合 50"/>
          <p:cNvGrpSpPr/>
          <p:nvPr/>
        </p:nvGrpSpPr>
        <p:grpSpPr>
          <a:xfrm>
            <a:off x="1582420" y="2586990"/>
            <a:ext cx="2654300" cy="2667635"/>
            <a:chOff x="2492" y="4074"/>
            <a:chExt cx="4180" cy="4201"/>
          </a:xfrm>
        </p:grpSpPr>
        <p:sp>
          <p:nvSpPr>
            <p:cNvPr id="33" name="对角圆角矩形 32"/>
            <p:cNvSpPr/>
            <p:nvPr/>
          </p:nvSpPr>
          <p:spPr>
            <a:xfrm>
              <a:off x="4671" y="4074"/>
              <a:ext cx="2001" cy="2001"/>
            </a:xfrm>
            <a:prstGeom prst="round2Diag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4" name="对角圆角矩形 33"/>
            <p:cNvSpPr/>
            <p:nvPr/>
          </p:nvSpPr>
          <p:spPr>
            <a:xfrm flipH="1">
              <a:off x="2492" y="4074"/>
              <a:ext cx="2001" cy="2001"/>
            </a:xfrm>
            <a:prstGeom prst="round2Diag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5" name="对角圆角矩形 34"/>
            <p:cNvSpPr/>
            <p:nvPr/>
          </p:nvSpPr>
          <p:spPr>
            <a:xfrm>
              <a:off x="2492" y="6274"/>
              <a:ext cx="2001" cy="2001"/>
            </a:xfrm>
            <a:prstGeom prst="round2Diag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6" name="对角圆角矩形 35"/>
            <p:cNvSpPr/>
            <p:nvPr/>
          </p:nvSpPr>
          <p:spPr>
            <a:xfrm flipH="1">
              <a:off x="4671" y="6274"/>
              <a:ext cx="2001" cy="2001"/>
            </a:xfrm>
            <a:prstGeom prst="round2Diag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9" name="Freeform 24"/>
            <p:cNvSpPr>
              <a:spLocks noEditPoints="1"/>
            </p:cNvSpPr>
            <p:nvPr/>
          </p:nvSpPr>
          <p:spPr bwMode="auto">
            <a:xfrm>
              <a:off x="3046" y="6847"/>
              <a:ext cx="892" cy="855"/>
            </a:xfrm>
            <a:custGeom>
              <a:avLst/>
              <a:gdLst>
                <a:gd name="T0" fmla="*/ 80 w 198"/>
                <a:gd name="T1" fmla="*/ 39 h 190"/>
                <a:gd name="T2" fmla="*/ 32 w 198"/>
                <a:gd name="T3" fmla="*/ 39 h 190"/>
                <a:gd name="T4" fmla="*/ 24 w 198"/>
                <a:gd name="T5" fmla="*/ 52 h 190"/>
                <a:gd name="T6" fmla="*/ 32 w 198"/>
                <a:gd name="T7" fmla="*/ 65 h 190"/>
                <a:gd name="T8" fmla="*/ 80 w 198"/>
                <a:gd name="T9" fmla="*/ 65 h 190"/>
                <a:gd name="T10" fmla="*/ 80 w 198"/>
                <a:gd name="T11" fmla="*/ 39 h 190"/>
                <a:gd name="T12" fmla="*/ 80 w 198"/>
                <a:gd name="T13" fmla="*/ 39 h 190"/>
                <a:gd name="T14" fmla="*/ 114 w 198"/>
                <a:gd name="T15" fmla="*/ 65 h 190"/>
                <a:gd name="T16" fmla="*/ 170 w 198"/>
                <a:gd name="T17" fmla="*/ 65 h 190"/>
                <a:gd name="T18" fmla="*/ 177 w 198"/>
                <a:gd name="T19" fmla="*/ 65 h 190"/>
                <a:gd name="T20" fmla="*/ 179 w 198"/>
                <a:gd name="T21" fmla="*/ 69 h 190"/>
                <a:gd name="T22" fmla="*/ 194 w 198"/>
                <a:gd name="T23" fmla="*/ 93 h 190"/>
                <a:gd name="T24" fmla="*/ 198 w 198"/>
                <a:gd name="T25" fmla="*/ 99 h 190"/>
                <a:gd name="T26" fmla="*/ 194 w 198"/>
                <a:gd name="T27" fmla="*/ 103 h 190"/>
                <a:gd name="T28" fmla="*/ 179 w 198"/>
                <a:gd name="T29" fmla="*/ 127 h 190"/>
                <a:gd name="T30" fmla="*/ 177 w 198"/>
                <a:gd name="T31" fmla="*/ 134 h 190"/>
                <a:gd name="T32" fmla="*/ 170 w 198"/>
                <a:gd name="T33" fmla="*/ 134 h 190"/>
                <a:gd name="T34" fmla="*/ 114 w 198"/>
                <a:gd name="T35" fmla="*/ 134 h 190"/>
                <a:gd name="T36" fmla="*/ 114 w 198"/>
                <a:gd name="T37" fmla="*/ 164 h 190"/>
                <a:gd name="T38" fmla="*/ 164 w 198"/>
                <a:gd name="T39" fmla="*/ 164 h 190"/>
                <a:gd name="T40" fmla="*/ 164 w 198"/>
                <a:gd name="T41" fmla="*/ 190 h 190"/>
                <a:gd name="T42" fmla="*/ 37 w 198"/>
                <a:gd name="T43" fmla="*/ 190 h 190"/>
                <a:gd name="T44" fmla="*/ 37 w 198"/>
                <a:gd name="T45" fmla="*/ 164 h 190"/>
                <a:gd name="T46" fmla="*/ 82 w 198"/>
                <a:gd name="T47" fmla="*/ 164 h 190"/>
                <a:gd name="T48" fmla="*/ 82 w 198"/>
                <a:gd name="T49" fmla="*/ 86 h 190"/>
                <a:gd name="T50" fmla="*/ 26 w 198"/>
                <a:gd name="T51" fmla="*/ 86 h 190"/>
                <a:gd name="T52" fmla="*/ 19 w 198"/>
                <a:gd name="T53" fmla="*/ 86 h 190"/>
                <a:gd name="T54" fmla="*/ 17 w 198"/>
                <a:gd name="T55" fmla="*/ 80 h 190"/>
                <a:gd name="T56" fmla="*/ 2 w 198"/>
                <a:gd name="T57" fmla="*/ 56 h 190"/>
                <a:gd name="T58" fmla="*/ 0 w 198"/>
                <a:gd name="T59" fmla="*/ 52 h 190"/>
                <a:gd name="T60" fmla="*/ 2 w 198"/>
                <a:gd name="T61" fmla="*/ 45 h 190"/>
                <a:gd name="T62" fmla="*/ 17 w 198"/>
                <a:gd name="T63" fmla="*/ 21 h 190"/>
                <a:gd name="T64" fmla="*/ 19 w 198"/>
                <a:gd name="T65" fmla="*/ 17 h 190"/>
                <a:gd name="T66" fmla="*/ 26 w 198"/>
                <a:gd name="T67" fmla="*/ 17 h 190"/>
                <a:gd name="T68" fmla="*/ 82 w 198"/>
                <a:gd name="T69" fmla="*/ 17 h 190"/>
                <a:gd name="T70" fmla="*/ 82 w 198"/>
                <a:gd name="T71" fmla="*/ 13 h 190"/>
                <a:gd name="T72" fmla="*/ 99 w 198"/>
                <a:gd name="T73" fmla="*/ 0 h 190"/>
                <a:gd name="T74" fmla="*/ 114 w 198"/>
                <a:gd name="T75" fmla="*/ 13 h 190"/>
                <a:gd name="T76" fmla="*/ 114 w 198"/>
                <a:gd name="T77" fmla="*/ 65 h 190"/>
                <a:gd name="T78" fmla="*/ 114 w 198"/>
                <a:gd name="T79" fmla="*/ 65 h 190"/>
                <a:gd name="T80" fmla="*/ 166 w 198"/>
                <a:gd name="T81" fmla="*/ 84 h 190"/>
                <a:gd name="T82" fmla="*/ 116 w 198"/>
                <a:gd name="T83" fmla="*/ 84 h 190"/>
                <a:gd name="T84" fmla="*/ 116 w 198"/>
                <a:gd name="T85" fmla="*/ 112 h 190"/>
                <a:gd name="T86" fmla="*/ 166 w 198"/>
                <a:gd name="T87" fmla="*/ 112 h 190"/>
                <a:gd name="T88" fmla="*/ 175 w 198"/>
                <a:gd name="T89" fmla="*/ 99 h 190"/>
                <a:gd name="T90" fmla="*/ 166 w 198"/>
                <a:gd name="T91" fmla="*/ 8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90">
                  <a:moveTo>
                    <a:pt x="80" y="39"/>
                  </a:moveTo>
                  <a:lnTo>
                    <a:pt x="32" y="39"/>
                  </a:lnTo>
                  <a:lnTo>
                    <a:pt x="24" y="52"/>
                  </a:lnTo>
                  <a:lnTo>
                    <a:pt x="32" y="65"/>
                  </a:lnTo>
                  <a:lnTo>
                    <a:pt x="80" y="65"/>
                  </a:lnTo>
                  <a:lnTo>
                    <a:pt x="80" y="39"/>
                  </a:lnTo>
                  <a:lnTo>
                    <a:pt x="80" y="39"/>
                  </a:lnTo>
                  <a:close/>
                  <a:moveTo>
                    <a:pt x="114" y="65"/>
                  </a:moveTo>
                  <a:lnTo>
                    <a:pt x="170" y="65"/>
                  </a:lnTo>
                  <a:lnTo>
                    <a:pt x="177" y="65"/>
                  </a:lnTo>
                  <a:lnTo>
                    <a:pt x="179" y="69"/>
                  </a:lnTo>
                  <a:lnTo>
                    <a:pt x="194" y="93"/>
                  </a:lnTo>
                  <a:lnTo>
                    <a:pt x="198" y="99"/>
                  </a:lnTo>
                  <a:lnTo>
                    <a:pt x="194" y="103"/>
                  </a:lnTo>
                  <a:lnTo>
                    <a:pt x="179" y="127"/>
                  </a:lnTo>
                  <a:lnTo>
                    <a:pt x="177" y="134"/>
                  </a:lnTo>
                  <a:lnTo>
                    <a:pt x="170" y="134"/>
                  </a:lnTo>
                  <a:lnTo>
                    <a:pt x="114" y="134"/>
                  </a:lnTo>
                  <a:lnTo>
                    <a:pt x="114" y="164"/>
                  </a:lnTo>
                  <a:lnTo>
                    <a:pt x="164" y="164"/>
                  </a:lnTo>
                  <a:lnTo>
                    <a:pt x="164" y="190"/>
                  </a:lnTo>
                  <a:lnTo>
                    <a:pt x="37" y="190"/>
                  </a:lnTo>
                  <a:lnTo>
                    <a:pt x="37" y="164"/>
                  </a:lnTo>
                  <a:lnTo>
                    <a:pt x="82" y="164"/>
                  </a:lnTo>
                  <a:lnTo>
                    <a:pt x="82" y="86"/>
                  </a:lnTo>
                  <a:lnTo>
                    <a:pt x="26" y="86"/>
                  </a:lnTo>
                  <a:lnTo>
                    <a:pt x="19" y="86"/>
                  </a:lnTo>
                  <a:lnTo>
                    <a:pt x="17" y="80"/>
                  </a:lnTo>
                  <a:lnTo>
                    <a:pt x="2" y="56"/>
                  </a:lnTo>
                  <a:lnTo>
                    <a:pt x="0" y="52"/>
                  </a:lnTo>
                  <a:lnTo>
                    <a:pt x="2" y="45"/>
                  </a:lnTo>
                  <a:lnTo>
                    <a:pt x="17" y="21"/>
                  </a:lnTo>
                  <a:lnTo>
                    <a:pt x="19" y="17"/>
                  </a:lnTo>
                  <a:lnTo>
                    <a:pt x="26" y="17"/>
                  </a:lnTo>
                  <a:lnTo>
                    <a:pt x="82" y="17"/>
                  </a:lnTo>
                  <a:lnTo>
                    <a:pt x="82" y="13"/>
                  </a:lnTo>
                  <a:lnTo>
                    <a:pt x="99" y="0"/>
                  </a:lnTo>
                  <a:lnTo>
                    <a:pt x="114" y="13"/>
                  </a:lnTo>
                  <a:lnTo>
                    <a:pt x="114" y="65"/>
                  </a:lnTo>
                  <a:lnTo>
                    <a:pt x="114" y="65"/>
                  </a:lnTo>
                  <a:close/>
                  <a:moveTo>
                    <a:pt x="166" y="84"/>
                  </a:moveTo>
                  <a:lnTo>
                    <a:pt x="116" y="84"/>
                  </a:lnTo>
                  <a:lnTo>
                    <a:pt x="116" y="112"/>
                  </a:lnTo>
                  <a:lnTo>
                    <a:pt x="166" y="112"/>
                  </a:lnTo>
                  <a:lnTo>
                    <a:pt x="175" y="99"/>
                  </a:lnTo>
                  <a:lnTo>
                    <a:pt x="166" y="84"/>
                  </a:lnTo>
                  <a:close/>
                </a:path>
              </a:pathLst>
            </a:custGeom>
            <a:solidFill>
              <a:schemeClr val="bg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微软雅黑" panose="020B0703020204020201" charset="-122"/>
                <a:ea typeface="微软雅黑" panose="020B0703020204020201" charset="-122"/>
                <a:cs typeface="+mn-ea"/>
                <a:sym typeface="Arial" panose="020B0604020202090204" pitchFamily="34" charset="0"/>
              </a:endParaRPr>
            </a:p>
          </p:txBody>
        </p:sp>
        <p:sp>
          <p:nvSpPr>
            <p:cNvPr id="40" name="Freeform 26"/>
            <p:cNvSpPr>
              <a:spLocks noEditPoints="1"/>
            </p:cNvSpPr>
            <p:nvPr/>
          </p:nvSpPr>
          <p:spPr bwMode="auto">
            <a:xfrm>
              <a:off x="5350" y="6688"/>
              <a:ext cx="747" cy="90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微软雅黑" panose="020B0703020204020201" charset="-122"/>
                <a:ea typeface="微软雅黑" panose="020B0703020204020201" charset="-122"/>
                <a:cs typeface="+mn-ea"/>
                <a:sym typeface="Arial" panose="020B0604020202090204" pitchFamily="34" charset="0"/>
              </a:endParaRPr>
            </a:p>
          </p:txBody>
        </p:sp>
      </p:grpSp>
      <p:sp>
        <p:nvSpPr>
          <p:cNvPr id="42" name="文本框 41"/>
          <p:cNvSpPr txBox="1"/>
          <p:nvPr/>
        </p:nvSpPr>
        <p:spPr>
          <a:xfrm>
            <a:off x="4777105" y="2446020"/>
            <a:ext cx="5310505" cy="2861310"/>
          </a:xfrm>
          <a:prstGeom prst="rect">
            <a:avLst/>
          </a:prstGeom>
          <a:noFill/>
        </p:spPr>
        <p:txBody>
          <a:bodyPr wrap="square" rtlCol="0" anchor="t">
            <a:spAutoFit/>
          </a:bodyPr>
          <a:lstStyle/>
          <a:p>
            <a:pPr algn="l"/>
            <a:r>
              <a:rPr lang="zh-CN" altLang="en-US" sz="2000" b="1">
                <a:solidFill>
                  <a:srgbClr val="1F4E79"/>
                </a:solidFill>
                <a:latin typeface="Microsoft YaHei" panose="020B0703020204020201" charset="-122"/>
                <a:ea typeface="Microsoft YaHei" panose="020B0703020204020201" charset="-122"/>
                <a:cs typeface="微软雅黑" panose="020B0703020204020201" charset="-122"/>
              </a:rPr>
              <a:t>加大新媒体发稿考核力度</a:t>
            </a:r>
          </a:p>
          <a:p>
            <a:pPr algn="l"/>
            <a:endParaRPr lang="zh-CN" altLang="en-US" sz="2000" b="1">
              <a:solidFill>
                <a:srgbClr val="1F4E79"/>
              </a:solidFill>
              <a:latin typeface="Microsoft YaHei" panose="020B0703020204020201" charset="-122"/>
              <a:ea typeface="Microsoft YaHei" panose="020B0703020204020201" charset="-122"/>
              <a:cs typeface="微软雅黑" panose="020B0703020204020201" charset="-122"/>
            </a:endParaRPr>
          </a:p>
          <a:p>
            <a:pPr algn="l"/>
            <a:r>
              <a:rPr lang="zh-CN" altLang="en-US" sz="2000">
                <a:solidFill>
                  <a:schemeClr val="tx2"/>
                </a:solidFill>
                <a:latin typeface="微软雅黑" panose="020B0703020204020201" charset="-122"/>
                <a:ea typeface="微软雅黑" panose="020B0703020204020201" charset="-122"/>
                <a:cs typeface="微软雅黑" panose="020B0703020204020201" charset="-122"/>
              </a:rPr>
              <a:t>新媒体发稿权重不低于绩效薪酬总额的</a:t>
            </a:r>
            <a:r>
              <a:rPr lang="zh-CN" altLang="en-US" sz="2000" b="1">
                <a:solidFill>
                  <a:schemeClr val="tx2"/>
                </a:solidFill>
                <a:latin typeface="微软雅黑" panose="020B0703020204020201" charset="-122"/>
                <a:ea typeface="微软雅黑" panose="020B0703020204020201" charset="-122"/>
                <a:cs typeface="微软雅黑" panose="020B0703020204020201" charset="-122"/>
              </a:rPr>
              <a:t>20%</a:t>
            </a:r>
            <a:r>
              <a:rPr lang="zh-CN" altLang="en-US" sz="2000">
                <a:latin typeface="微软雅黑" panose="020B0703020204020201" charset="-122"/>
                <a:ea typeface="微软雅黑" panose="020B0703020204020201" charset="-122"/>
                <a:cs typeface="微软雅黑" panose="020B0703020204020201" charset="-122"/>
              </a:rPr>
              <a:t>，同时推出融媒体周报、融合新闻周榜。</a:t>
            </a:r>
          </a:p>
          <a:p>
            <a:pPr algn="l"/>
            <a:endParaRPr lang="zh-CN" altLang="en-US" sz="2000">
              <a:latin typeface="微软雅黑" panose="020B0703020204020201" charset="-122"/>
              <a:ea typeface="微软雅黑" panose="020B0703020204020201" charset="-122"/>
              <a:cs typeface="微软雅黑" panose="020B0703020204020201" charset="-122"/>
            </a:endParaRPr>
          </a:p>
          <a:p>
            <a:pPr algn="l"/>
            <a:r>
              <a:rPr lang="zh-CN" altLang="en-US" sz="2000" b="1">
                <a:solidFill>
                  <a:srgbClr val="1F4E79"/>
                </a:solidFill>
                <a:latin typeface="Microsoft YaHei" panose="020B0703020204020201" charset="-122"/>
                <a:ea typeface="Microsoft YaHei" panose="020B0703020204020201" charset="-122"/>
                <a:cs typeface="微软雅黑" panose="020B0703020204020201" charset="-122"/>
                <a:sym typeface="+mn-ea"/>
              </a:rPr>
              <a:t>奖励</a:t>
            </a:r>
            <a:r>
              <a:rPr lang="zh-CN" altLang="en-US" sz="2000" b="1">
                <a:solidFill>
                  <a:srgbClr val="1F4E79"/>
                </a:solidFill>
                <a:latin typeface="Microsoft YaHei" panose="020B0703020204020201" charset="-122"/>
                <a:ea typeface="Microsoft YaHei" panose="020B0703020204020201" charset="-122"/>
                <a:cs typeface="微软雅黑" panose="020B0703020204020201" charset="-122"/>
              </a:rPr>
              <a:t>融合传播好稿</a:t>
            </a:r>
          </a:p>
          <a:p>
            <a:pPr algn="l"/>
            <a:endParaRPr lang="zh-CN" altLang="en-US" sz="2000">
              <a:latin typeface="微软雅黑" panose="020B0703020204020201" charset="-122"/>
              <a:ea typeface="微软雅黑" panose="020B0703020204020201" charset="-122"/>
              <a:cs typeface="微软雅黑" panose="020B0703020204020201" charset="-122"/>
            </a:endParaRPr>
          </a:p>
          <a:p>
            <a:pPr algn="l"/>
            <a:r>
              <a:rPr lang="zh-CN" altLang="en-US" sz="2000">
                <a:latin typeface="微软雅黑" panose="020B0703020204020201" charset="-122"/>
                <a:ea typeface="微软雅黑" panose="020B0703020204020201" charset="-122"/>
                <a:cs typeface="微软雅黑" panose="020B0703020204020201" charset="-122"/>
              </a:rPr>
              <a:t>对点击量高以及被全网推送的稿件给予相应奖励，设置</a:t>
            </a:r>
            <a:r>
              <a:rPr lang="zh-CN" altLang="en-US" sz="2000">
                <a:solidFill>
                  <a:schemeClr val="tx2"/>
                </a:solidFill>
                <a:latin typeface="微软雅黑" panose="020B0703020204020201" charset="-122"/>
                <a:ea typeface="微软雅黑" panose="020B0703020204020201" charset="-122"/>
                <a:cs typeface="微软雅黑" panose="020B0703020204020201" charset="-122"/>
              </a:rPr>
              <a:t>“融合传播杰出员工”</a:t>
            </a:r>
            <a:r>
              <a:rPr lang="zh-CN" altLang="en-US" sz="2000">
                <a:latin typeface="微软雅黑" panose="020B0703020204020201" charset="-122"/>
                <a:ea typeface="微软雅黑" panose="020B0703020204020201" charset="-122"/>
                <a:cs typeface="微软雅黑" panose="020B0703020204020201" charset="-122"/>
              </a:rPr>
              <a:t>等奖项。</a:t>
            </a:r>
          </a:p>
        </p:txBody>
      </p:sp>
      <p:sp>
        <p:nvSpPr>
          <p:cNvPr id="149" name="Freeform 86"/>
          <p:cNvSpPr>
            <a:spLocks noEditPoints="1"/>
          </p:cNvSpPr>
          <p:nvPr/>
        </p:nvSpPr>
        <p:spPr bwMode="auto">
          <a:xfrm>
            <a:off x="3292475" y="2965450"/>
            <a:ext cx="655320" cy="514350"/>
          </a:xfrm>
          <a:custGeom>
            <a:avLst/>
            <a:gdLst/>
            <a:ahLst/>
            <a:cxnLst>
              <a:cxn ang="0">
                <a:pos x="244" y="160"/>
              </a:cxn>
              <a:cxn ang="0">
                <a:pos x="232" y="160"/>
              </a:cxn>
              <a:cxn ang="0">
                <a:pos x="24" y="160"/>
              </a:cxn>
              <a:cxn ang="0">
                <a:pos x="12" y="160"/>
              </a:cxn>
              <a:cxn ang="0">
                <a:pos x="0" y="148"/>
              </a:cxn>
              <a:cxn ang="0">
                <a:pos x="0" y="128"/>
              </a:cxn>
              <a:cxn ang="0">
                <a:pos x="24" y="128"/>
              </a:cxn>
              <a:cxn ang="0">
                <a:pos x="24" y="12"/>
              </a:cxn>
              <a:cxn ang="0">
                <a:pos x="36" y="0"/>
              </a:cxn>
              <a:cxn ang="0">
                <a:pos x="220" y="0"/>
              </a:cxn>
              <a:cxn ang="0">
                <a:pos x="232" y="12"/>
              </a:cxn>
              <a:cxn ang="0">
                <a:pos x="232" y="128"/>
              </a:cxn>
              <a:cxn ang="0">
                <a:pos x="256" y="128"/>
              </a:cxn>
              <a:cxn ang="0">
                <a:pos x="256" y="148"/>
              </a:cxn>
              <a:cxn ang="0">
                <a:pos x="244" y="160"/>
              </a:cxn>
              <a:cxn ang="0">
                <a:pos x="100" y="148"/>
              </a:cxn>
              <a:cxn ang="0">
                <a:pos x="156" y="148"/>
              </a:cxn>
              <a:cxn ang="0">
                <a:pos x="156" y="140"/>
              </a:cxn>
              <a:cxn ang="0">
                <a:pos x="100" y="140"/>
              </a:cxn>
              <a:cxn ang="0">
                <a:pos x="100" y="148"/>
              </a:cxn>
              <a:cxn ang="0">
                <a:pos x="216" y="16"/>
              </a:cxn>
              <a:cxn ang="0">
                <a:pos x="40" y="16"/>
              </a:cxn>
              <a:cxn ang="0">
                <a:pos x="40" y="120"/>
              </a:cxn>
              <a:cxn ang="0">
                <a:pos x="216" y="120"/>
              </a:cxn>
              <a:cxn ang="0">
                <a:pos x="216" y="16"/>
              </a:cxn>
            </a:cxnLst>
            <a:rect l="0" t="0" r="r" b="b"/>
            <a:pathLst>
              <a:path w="256" h="160">
                <a:moveTo>
                  <a:pt x="244" y="160"/>
                </a:moveTo>
                <a:cubicBezTo>
                  <a:pt x="232" y="160"/>
                  <a:pt x="232" y="160"/>
                  <a:pt x="232" y="160"/>
                </a:cubicBezTo>
                <a:cubicBezTo>
                  <a:pt x="24" y="160"/>
                  <a:pt x="24" y="160"/>
                  <a:pt x="24" y="160"/>
                </a:cubicBezTo>
                <a:cubicBezTo>
                  <a:pt x="12" y="160"/>
                  <a:pt x="12" y="160"/>
                  <a:pt x="12" y="160"/>
                </a:cubicBezTo>
                <a:cubicBezTo>
                  <a:pt x="5" y="160"/>
                  <a:pt x="0" y="155"/>
                  <a:pt x="0" y="148"/>
                </a:cubicBezTo>
                <a:cubicBezTo>
                  <a:pt x="0" y="128"/>
                  <a:pt x="0" y="128"/>
                  <a:pt x="0" y="128"/>
                </a:cubicBezTo>
                <a:cubicBezTo>
                  <a:pt x="24" y="128"/>
                  <a:pt x="24" y="128"/>
                  <a:pt x="24" y="128"/>
                </a:cubicBezTo>
                <a:cubicBezTo>
                  <a:pt x="24" y="12"/>
                  <a:pt x="24" y="12"/>
                  <a:pt x="24" y="12"/>
                </a:cubicBezTo>
                <a:cubicBezTo>
                  <a:pt x="24" y="5"/>
                  <a:pt x="29" y="0"/>
                  <a:pt x="36" y="0"/>
                </a:cubicBezTo>
                <a:cubicBezTo>
                  <a:pt x="220" y="0"/>
                  <a:pt x="220" y="0"/>
                  <a:pt x="220" y="0"/>
                </a:cubicBezTo>
                <a:cubicBezTo>
                  <a:pt x="227" y="0"/>
                  <a:pt x="232" y="5"/>
                  <a:pt x="232" y="12"/>
                </a:cubicBezTo>
                <a:cubicBezTo>
                  <a:pt x="232" y="128"/>
                  <a:pt x="232" y="128"/>
                  <a:pt x="232" y="128"/>
                </a:cubicBezTo>
                <a:cubicBezTo>
                  <a:pt x="256" y="128"/>
                  <a:pt x="256" y="128"/>
                  <a:pt x="256" y="128"/>
                </a:cubicBezTo>
                <a:cubicBezTo>
                  <a:pt x="256" y="148"/>
                  <a:pt x="256" y="148"/>
                  <a:pt x="256" y="148"/>
                </a:cubicBezTo>
                <a:cubicBezTo>
                  <a:pt x="256" y="155"/>
                  <a:pt x="251" y="160"/>
                  <a:pt x="244" y="160"/>
                </a:cubicBezTo>
                <a:moveTo>
                  <a:pt x="100" y="148"/>
                </a:moveTo>
                <a:cubicBezTo>
                  <a:pt x="156" y="148"/>
                  <a:pt x="156" y="148"/>
                  <a:pt x="156" y="148"/>
                </a:cubicBezTo>
                <a:cubicBezTo>
                  <a:pt x="156" y="140"/>
                  <a:pt x="156" y="140"/>
                  <a:pt x="156" y="140"/>
                </a:cubicBezTo>
                <a:cubicBezTo>
                  <a:pt x="100" y="140"/>
                  <a:pt x="100" y="140"/>
                  <a:pt x="100" y="140"/>
                </a:cubicBezTo>
                <a:lnTo>
                  <a:pt x="100" y="148"/>
                </a:lnTo>
                <a:close/>
                <a:moveTo>
                  <a:pt x="216" y="16"/>
                </a:moveTo>
                <a:cubicBezTo>
                  <a:pt x="40" y="16"/>
                  <a:pt x="40" y="16"/>
                  <a:pt x="40" y="16"/>
                </a:cubicBezTo>
                <a:cubicBezTo>
                  <a:pt x="40" y="120"/>
                  <a:pt x="40" y="120"/>
                  <a:pt x="40" y="120"/>
                </a:cubicBezTo>
                <a:cubicBezTo>
                  <a:pt x="216" y="120"/>
                  <a:pt x="216" y="120"/>
                  <a:pt x="216" y="120"/>
                </a:cubicBezTo>
                <a:lnTo>
                  <a:pt x="216" y="16"/>
                </a:lnTo>
                <a:close/>
              </a:path>
            </a:pathLst>
          </a:custGeom>
          <a:solidFill>
            <a:schemeClr val="bg1"/>
          </a:solidFill>
          <a:ln w="9525">
            <a:noFill/>
            <a:round/>
          </a:ln>
        </p:spPr>
        <p:txBody>
          <a:bodyPr vert="horz" wrap="square" lIns="121920" tIns="60960" rIns="121920" bIns="60960" numCol="1" anchor="t" anchorCtr="0" compatLnSpc="1"/>
          <a:lstStyle/>
          <a:p>
            <a:pPr marL="0" marR="0" lvl="0" indent="0" algn="l" defTabSz="137541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a:ln>
                <a:noFill/>
              </a:ln>
              <a:solidFill>
                <a:prstClr val="white"/>
              </a:solidFill>
              <a:effectLst/>
              <a:uLnTx/>
              <a:uFillTx/>
              <a:latin typeface="微软雅黑" panose="020B0703020204020201" charset="-122"/>
              <a:ea typeface="微软雅黑" panose="020B0703020204020201" charset="-122"/>
              <a:cs typeface="+mn-cs"/>
            </a:endParaRPr>
          </a:p>
        </p:txBody>
      </p:sp>
      <p:sp>
        <p:nvSpPr>
          <p:cNvPr id="18" name="Freeform 17"/>
          <p:cNvSpPr>
            <a:spLocks noEditPoints="1"/>
          </p:cNvSpPr>
          <p:nvPr/>
        </p:nvSpPr>
        <p:spPr bwMode="auto">
          <a:xfrm>
            <a:off x="1934210" y="2855595"/>
            <a:ext cx="551815" cy="734060"/>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dirty="0">
              <a:solidFill>
                <a:prstClr val="black"/>
              </a:solidFill>
              <a:latin typeface="微软雅黑" panose="020B0703020204020201" charset="-122"/>
              <a:ea typeface="微软雅黑" panose="020B0703020204020201" charset="-122"/>
              <a:cs typeface="+mn-ea"/>
              <a:sym typeface="Arial" panose="020B060402020209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8890"/>
            <a:ext cx="12233910" cy="6920230"/>
          </a:xfrm>
          <a:prstGeom prst="rect">
            <a:avLst/>
          </a:prstGeom>
          <a:blipFill rotWithShape="1">
            <a:blip r:embed="rId2">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3500" y="4465320"/>
            <a:ext cx="12247880" cy="244602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33145" y="587375"/>
            <a:ext cx="10053955" cy="5304155"/>
          </a:xfrm>
          <a:prstGeom prst="rect">
            <a:avLst/>
          </a:prstGeom>
          <a:gradFill>
            <a:gsLst>
              <a:gs pos="0">
                <a:srgbClr val="FFFFFF">
                  <a:alpha val="100000"/>
                </a:srgbClr>
              </a:gs>
              <a:gs pos="100000">
                <a:schemeClr val="bg1"/>
              </a:gs>
            </a:gsLst>
            <a:path path="circle">
              <a:fillToRect l="100000" b="100000"/>
            </a:path>
            <a:tileRect t="-100000" r="-100000"/>
          </a:gradFill>
          <a:ln>
            <a:noFill/>
          </a:ln>
          <a:effectLst>
            <a:outerShdw blurRad="152400" sx="101000" sy="101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1608435" y="454215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grpSp>
        <p:nvGrpSpPr>
          <p:cNvPr id="18" name="组合 17"/>
          <p:cNvGrpSpPr/>
          <p:nvPr/>
        </p:nvGrpSpPr>
        <p:grpSpPr>
          <a:xfrm>
            <a:off x="1887155" y="3489960"/>
            <a:ext cx="2707934" cy="434975"/>
            <a:chOff x="3936" y="5029"/>
            <a:chExt cx="3457" cy="685"/>
          </a:xfrm>
        </p:grpSpPr>
        <p:sp>
          <p:nvSpPr>
            <p:cNvPr id="16" name="矩形 15"/>
            <p:cNvSpPr/>
            <p:nvPr/>
          </p:nvSpPr>
          <p:spPr>
            <a:xfrm>
              <a:off x="3936" y="5029"/>
              <a:ext cx="3457" cy="685"/>
            </a:xfrm>
            <a:prstGeom prst="rect">
              <a:avLst/>
            </a:prstGeom>
            <a:solidFill>
              <a:srgbClr val="CDB273"/>
            </a:solidFill>
            <a:ln>
              <a:noFill/>
            </a:ln>
            <a:effectLst>
              <a:outerShdw blurRad="76200" dir="13500000" sy="23000" kx="1200000" algn="b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7" name="文本框 16"/>
            <p:cNvSpPr txBox="1"/>
            <p:nvPr/>
          </p:nvSpPr>
          <p:spPr>
            <a:xfrm>
              <a:off x="4168" y="5081"/>
              <a:ext cx="2993" cy="580"/>
            </a:xfrm>
            <a:prstGeom prst="rect">
              <a:avLst/>
            </a:prstGeom>
            <a:noFill/>
            <a:ln>
              <a:noFill/>
            </a:ln>
          </p:spPr>
          <p:txBody>
            <a:bodyPr wrap="square" rtlCol="0">
              <a:spAutoFit/>
            </a:bodyPr>
            <a:lstStyle/>
            <a:p>
              <a:pPr algn="dist"/>
              <a:r>
                <a:rPr lang="en-US" altLang="zh-CN">
                  <a:solidFill>
                    <a:schemeClr val="bg1"/>
                  </a:solidFill>
                  <a:latin typeface="微软雅黑" panose="020B0703020204020201" charset="-122"/>
                  <a:ea typeface="微软雅黑" panose="020B0703020204020201" charset="-122"/>
                  <a:sym typeface="+mn-ea"/>
                </a:rPr>
                <a:t>THANK  YOU</a:t>
              </a:r>
            </a:p>
          </p:txBody>
        </p:sp>
      </p:grpSp>
      <p:pic>
        <p:nvPicPr>
          <p:cNvPr id="6" name="图片 5" descr="加点台标"/>
          <p:cNvPicPr>
            <a:picLocks noChangeAspect="1"/>
          </p:cNvPicPr>
          <p:nvPr/>
        </p:nvPicPr>
        <p:blipFill>
          <a:blip r:embed="rId3"/>
          <a:stretch>
            <a:fillRect/>
          </a:stretch>
        </p:blipFill>
        <p:spPr>
          <a:xfrm>
            <a:off x="1724025" y="5105400"/>
            <a:ext cx="4545330" cy="558165"/>
          </a:xfrm>
          <a:prstGeom prst="rect">
            <a:avLst/>
          </a:prstGeom>
        </p:spPr>
      </p:pic>
      <p:pic>
        <p:nvPicPr>
          <p:cNvPr id="9" name="图片 8" descr="VCG211151161678 (3)"/>
          <p:cNvPicPr>
            <a:picLocks noChangeAspect="1"/>
          </p:cNvPicPr>
          <p:nvPr/>
        </p:nvPicPr>
        <p:blipFill>
          <a:blip r:embed="rId4"/>
          <a:srcRect l="11774" t="-148" r="40431" b="23367"/>
          <a:stretch>
            <a:fillRect/>
          </a:stretch>
        </p:blipFill>
        <p:spPr>
          <a:xfrm>
            <a:off x="6950075" y="587375"/>
            <a:ext cx="4137025" cy="5186045"/>
          </a:xfrm>
          <a:prstGeom prst="rect">
            <a:avLst/>
          </a:prstGeom>
        </p:spPr>
      </p:pic>
      <p:sp>
        <p:nvSpPr>
          <p:cNvPr id="7" name="任意多边形 6"/>
          <p:cNvSpPr/>
          <p:nvPr/>
        </p:nvSpPr>
        <p:spPr>
          <a:xfrm rot="16200000">
            <a:off x="9795510" y="743585"/>
            <a:ext cx="979805" cy="666750"/>
          </a:xfrm>
          <a:custGeom>
            <a:avLst/>
            <a:gdLst/>
            <a:ahLst/>
            <a:cxnLst>
              <a:cxn ang="3">
                <a:pos x="hc" y="t"/>
              </a:cxn>
              <a:cxn ang="cd2">
                <a:pos x="l" y="vc"/>
              </a:cxn>
              <a:cxn ang="cd4">
                <a:pos x="hc" y="b"/>
              </a:cxn>
              <a:cxn ang="0">
                <a:pos x="r" y="vc"/>
              </a:cxn>
            </a:cxnLst>
            <a:rect l="l" t="t" r="r" b="b"/>
            <a:pathLst>
              <a:path w="4430" h="2006">
                <a:moveTo>
                  <a:pt x="2900" y="0"/>
                </a:moveTo>
                <a:lnTo>
                  <a:pt x="4430" y="0"/>
                </a:lnTo>
                <a:lnTo>
                  <a:pt x="4430" y="2006"/>
                </a:lnTo>
                <a:lnTo>
                  <a:pt x="2900" y="2006"/>
                </a:lnTo>
                <a:lnTo>
                  <a:pt x="2900" y="1996"/>
                </a:lnTo>
                <a:lnTo>
                  <a:pt x="0" y="1996"/>
                </a:lnTo>
                <a:lnTo>
                  <a:pt x="993" y="1003"/>
                </a:lnTo>
                <a:lnTo>
                  <a:pt x="0" y="10"/>
                </a:lnTo>
                <a:lnTo>
                  <a:pt x="2900" y="10"/>
                </a:lnTo>
                <a:lnTo>
                  <a:pt x="2900" y="0"/>
                </a:lnTo>
                <a:close/>
              </a:path>
            </a:pathLst>
          </a:custGeom>
          <a:gradFill>
            <a:gsLst>
              <a:gs pos="0">
                <a:srgbClr val="CDB273"/>
              </a:gs>
              <a:gs pos="100000">
                <a:srgbClr val="E6D9B9">
                  <a:alpha val="100000"/>
                </a:srgb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p:cNvSpPr/>
          <p:nvPr/>
        </p:nvSpPr>
        <p:spPr>
          <a:xfrm>
            <a:off x="1033145" y="5773420"/>
            <a:ext cx="10053955" cy="11811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谢谢"/>
          <p:cNvPicPr>
            <a:picLocks noChangeAspect="1"/>
          </p:cNvPicPr>
          <p:nvPr/>
        </p:nvPicPr>
        <p:blipFill>
          <a:blip r:embed="rId5"/>
          <a:stretch>
            <a:fillRect/>
          </a:stretch>
        </p:blipFill>
        <p:spPr>
          <a:xfrm>
            <a:off x="2006600" y="2049145"/>
            <a:ext cx="2468245" cy="11347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825"/>
          </a:xfrm>
          <a:prstGeom prst="rect">
            <a:avLst/>
          </a:prstGeom>
          <a:blipFill rotWithShape="1">
            <a:blip r:embed="rId3">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40715" y="874395"/>
            <a:ext cx="1486535" cy="59709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40715" y="-8890"/>
            <a:ext cx="1486535" cy="88392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43025" y="1170305"/>
            <a:ext cx="9491345" cy="4919345"/>
          </a:xfrm>
          <a:prstGeom prst="rect">
            <a:avLst/>
          </a:prstGeom>
          <a:gradFill>
            <a:gsLst>
              <a:gs pos="0">
                <a:schemeClr val="bg1">
                  <a:lumMod val="95000"/>
                </a:schemeClr>
              </a:gs>
              <a:gs pos="100000">
                <a:schemeClr val="bg1"/>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7" name="文本框 36"/>
          <p:cNvSpPr txBox="1"/>
          <p:nvPr/>
        </p:nvSpPr>
        <p:spPr>
          <a:xfrm>
            <a:off x="1743075" y="1435735"/>
            <a:ext cx="1612900" cy="1353185"/>
          </a:xfrm>
          <a:prstGeom prst="rect">
            <a:avLst/>
          </a:prstGeom>
          <a:noFill/>
        </p:spPr>
        <p:txBody>
          <a:bodyPr wrap="none" rtlCol="0">
            <a:spAutoFit/>
          </a:bodyPr>
          <a:lstStyle/>
          <a:p>
            <a:r>
              <a:rPr lang="zh-CN" altLang="en-US" sz="5400">
                <a:solidFill>
                  <a:schemeClr val="tx1">
                    <a:lumMod val="75000"/>
                    <a:lumOff val="25000"/>
                  </a:schemeClr>
                </a:solidFill>
                <a:latin typeface="微软雅黑" panose="020B0703020204020201" charset="-122"/>
                <a:ea typeface="微软雅黑" panose="020B0703020204020201" charset="-122"/>
                <a:cs typeface="微软雅黑" panose="020B0703020204020201" charset="-122"/>
              </a:rPr>
              <a:t>目录</a:t>
            </a:r>
          </a:p>
          <a:p>
            <a:r>
              <a:rPr lang="en-US" altLang="zh-CN" sz="2800">
                <a:solidFill>
                  <a:schemeClr val="tx1">
                    <a:lumMod val="50000"/>
                    <a:lumOff val="50000"/>
                  </a:schemeClr>
                </a:solidFill>
                <a:latin typeface="微软雅黑" panose="020B0703020204020201" charset="-122"/>
                <a:ea typeface="微软雅黑" panose="020B0703020204020201" charset="-122"/>
                <a:cs typeface="微软雅黑" panose="020B0703020204020201" charset="-122"/>
              </a:rPr>
              <a:t>contents</a:t>
            </a:r>
          </a:p>
        </p:txBody>
      </p:sp>
      <p:grpSp>
        <p:nvGrpSpPr>
          <p:cNvPr id="48" name="组合 47"/>
          <p:cNvGrpSpPr/>
          <p:nvPr/>
        </p:nvGrpSpPr>
        <p:grpSpPr>
          <a:xfrm>
            <a:off x="3806825" y="2562225"/>
            <a:ext cx="2683510" cy="554355"/>
            <a:chOff x="11057" y="2460"/>
            <a:chExt cx="4226" cy="873"/>
          </a:xfrm>
        </p:grpSpPr>
        <p:sp>
          <p:nvSpPr>
            <p:cNvPr id="44" name="文本框 43"/>
            <p:cNvSpPr txBox="1"/>
            <p:nvPr/>
          </p:nvSpPr>
          <p:spPr>
            <a:xfrm>
              <a:off x="12085" y="2534"/>
              <a:ext cx="3198"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实施机构整合</a:t>
              </a:r>
            </a:p>
          </p:txBody>
        </p:sp>
        <p:grpSp>
          <p:nvGrpSpPr>
            <p:cNvPr id="46" name="组合 45"/>
            <p:cNvGrpSpPr/>
            <p:nvPr/>
          </p:nvGrpSpPr>
          <p:grpSpPr>
            <a:xfrm>
              <a:off x="11057" y="2460"/>
              <a:ext cx="874" cy="873"/>
              <a:chOff x="11057" y="2452"/>
              <a:chExt cx="874" cy="873"/>
            </a:xfrm>
          </p:grpSpPr>
          <p:sp>
            <p:nvSpPr>
              <p:cNvPr id="42"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45" name="文本框 44"/>
              <p:cNvSpPr txBox="1"/>
              <p:nvPr/>
            </p:nvSpPr>
            <p:spPr>
              <a:xfrm>
                <a:off x="11150" y="2598"/>
                <a:ext cx="688"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01</a:t>
                </a:r>
              </a:p>
            </p:txBody>
          </p:sp>
        </p:grpSp>
      </p:grpSp>
      <p:sp>
        <p:nvSpPr>
          <p:cNvPr id="49" name="Rounded Rectangle 17"/>
          <p:cNvSpPr/>
          <p:nvPr/>
        </p:nvSpPr>
        <p:spPr>
          <a:xfrm>
            <a:off x="1555750" y="5626100"/>
            <a:ext cx="304165" cy="318135"/>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grpSp>
        <p:nvGrpSpPr>
          <p:cNvPr id="68" name="组合 67"/>
          <p:cNvGrpSpPr/>
          <p:nvPr/>
        </p:nvGrpSpPr>
        <p:grpSpPr>
          <a:xfrm>
            <a:off x="3806825" y="3331845"/>
            <a:ext cx="3023870" cy="554355"/>
            <a:chOff x="11057" y="2460"/>
            <a:chExt cx="4762" cy="873"/>
          </a:xfrm>
        </p:grpSpPr>
        <p:sp>
          <p:nvSpPr>
            <p:cNvPr id="69" name="文本框 68"/>
            <p:cNvSpPr txBox="1"/>
            <p:nvPr/>
          </p:nvSpPr>
          <p:spPr>
            <a:xfrm>
              <a:off x="12085" y="2534"/>
              <a:ext cx="3734"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建设荔枝云平台</a:t>
              </a:r>
            </a:p>
          </p:txBody>
        </p:sp>
        <p:grpSp>
          <p:nvGrpSpPr>
            <p:cNvPr id="70" name="组合 69"/>
            <p:cNvGrpSpPr/>
            <p:nvPr/>
          </p:nvGrpSpPr>
          <p:grpSpPr>
            <a:xfrm>
              <a:off x="11057" y="2460"/>
              <a:ext cx="874" cy="873"/>
              <a:chOff x="11057" y="2452"/>
              <a:chExt cx="874" cy="873"/>
            </a:xfrm>
          </p:grpSpPr>
          <p:sp>
            <p:nvSpPr>
              <p:cNvPr id="71"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72" name="文本框 71"/>
              <p:cNvSpPr txBox="1"/>
              <p:nvPr/>
            </p:nvSpPr>
            <p:spPr>
              <a:xfrm>
                <a:off x="11150" y="2598"/>
                <a:ext cx="688"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02</a:t>
                </a:r>
              </a:p>
            </p:txBody>
          </p:sp>
        </p:grpSp>
      </p:grpSp>
      <p:grpSp>
        <p:nvGrpSpPr>
          <p:cNvPr id="74" name="组合 73"/>
          <p:cNvGrpSpPr/>
          <p:nvPr/>
        </p:nvGrpSpPr>
        <p:grpSpPr>
          <a:xfrm>
            <a:off x="3806825" y="4108450"/>
            <a:ext cx="3347720" cy="554355"/>
            <a:chOff x="11057" y="2460"/>
            <a:chExt cx="5272" cy="873"/>
          </a:xfrm>
        </p:grpSpPr>
        <p:sp>
          <p:nvSpPr>
            <p:cNvPr id="75" name="文本框 74"/>
            <p:cNvSpPr txBox="1"/>
            <p:nvPr/>
          </p:nvSpPr>
          <p:spPr>
            <a:xfrm>
              <a:off x="12085" y="2534"/>
              <a:ext cx="4244"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拓展新兴传播渠道</a:t>
              </a:r>
            </a:p>
          </p:txBody>
        </p:sp>
        <p:grpSp>
          <p:nvGrpSpPr>
            <p:cNvPr id="76" name="组合 75"/>
            <p:cNvGrpSpPr/>
            <p:nvPr/>
          </p:nvGrpSpPr>
          <p:grpSpPr>
            <a:xfrm>
              <a:off x="11057" y="2460"/>
              <a:ext cx="874" cy="873"/>
              <a:chOff x="11057" y="2452"/>
              <a:chExt cx="874" cy="873"/>
            </a:xfrm>
          </p:grpSpPr>
          <p:sp>
            <p:nvSpPr>
              <p:cNvPr id="77"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78" name="文本框 77"/>
              <p:cNvSpPr txBox="1"/>
              <p:nvPr/>
            </p:nvSpPr>
            <p:spPr>
              <a:xfrm>
                <a:off x="11150" y="2598"/>
                <a:ext cx="688"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03</a:t>
                </a:r>
              </a:p>
            </p:txBody>
          </p:sp>
        </p:grpSp>
      </p:grpSp>
      <p:grpSp>
        <p:nvGrpSpPr>
          <p:cNvPr id="80" name="组合 79"/>
          <p:cNvGrpSpPr/>
          <p:nvPr/>
        </p:nvGrpSpPr>
        <p:grpSpPr>
          <a:xfrm>
            <a:off x="3806825" y="4878070"/>
            <a:ext cx="3673475" cy="554355"/>
            <a:chOff x="11057" y="2460"/>
            <a:chExt cx="5785" cy="873"/>
          </a:xfrm>
        </p:grpSpPr>
        <p:sp>
          <p:nvSpPr>
            <p:cNvPr id="81" name="文本框 80"/>
            <p:cNvSpPr txBox="1"/>
            <p:nvPr/>
          </p:nvSpPr>
          <p:spPr>
            <a:xfrm>
              <a:off x="12093" y="2534"/>
              <a:ext cx="4749"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打造融媒体内容产品</a:t>
              </a:r>
            </a:p>
          </p:txBody>
        </p:sp>
        <p:grpSp>
          <p:nvGrpSpPr>
            <p:cNvPr id="82" name="组合 81"/>
            <p:cNvGrpSpPr/>
            <p:nvPr/>
          </p:nvGrpSpPr>
          <p:grpSpPr>
            <a:xfrm>
              <a:off x="11057" y="2460"/>
              <a:ext cx="874" cy="873"/>
              <a:chOff x="11057" y="2452"/>
              <a:chExt cx="874" cy="873"/>
            </a:xfrm>
          </p:grpSpPr>
          <p:sp>
            <p:nvSpPr>
              <p:cNvPr id="83"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84" name="文本框 83"/>
              <p:cNvSpPr txBox="1"/>
              <p:nvPr/>
            </p:nvSpPr>
            <p:spPr>
              <a:xfrm>
                <a:off x="11150" y="2598"/>
                <a:ext cx="688"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04</a:t>
                </a:r>
              </a:p>
            </p:txBody>
          </p:sp>
        </p:grpSp>
      </p:grpSp>
      <p:grpSp>
        <p:nvGrpSpPr>
          <p:cNvPr id="6" name="组合 5"/>
          <p:cNvGrpSpPr/>
          <p:nvPr/>
        </p:nvGrpSpPr>
        <p:grpSpPr>
          <a:xfrm>
            <a:off x="7584440" y="2515235"/>
            <a:ext cx="3645535" cy="554355"/>
            <a:chOff x="11057" y="2460"/>
            <a:chExt cx="5741" cy="873"/>
          </a:xfrm>
        </p:grpSpPr>
        <p:sp>
          <p:nvSpPr>
            <p:cNvPr id="7" name="文本框 6"/>
            <p:cNvSpPr txBox="1"/>
            <p:nvPr/>
          </p:nvSpPr>
          <p:spPr>
            <a:xfrm>
              <a:off x="12049" y="2534"/>
              <a:ext cx="4749"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技术再创新</a:t>
              </a:r>
            </a:p>
          </p:txBody>
        </p:sp>
        <p:grpSp>
          <p:nvGrpSpPr>
            <p:cNvPr id="8" name="组合 7"/>
            <p:cNvGrpSpPr/>
            <p:nvPr/>
          </p:nvGrpSpPr>
          <p:grpSpPr>
            <a:xfrm>
              <a:off x="11057" y="2460"/>
              <a:ext cx="874" cy="873"/>
              <a:chOff x="11057" y="2452"/>
              <a:chExt cx="874" cy="873"/>
            </a:xfrm>
          </p:grpSpPr>
          <p:sp>
            <p:nvSpPr>
              <p:cNvPr id="9"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10" name="文本框 9"/>
              <p:cNvSpPr txBox="1"/>
              <p:nvPr/>
            </p:nvSpPr>
            <p:spPr>
              <a:xfrm>
                <a:off x="11150" y="2598"/>
                <a:ext cx="652"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05</a:t>
                </a:r>
              </a:p>
            </p:txBody>
          </p:sp>
        </p:grpSp>
      </p:grpSp>
      <p:grpSp>
        <p:nvGrpSpPr>
          <p:cNvPr id="11" name="组合 10"/>
          <p:cNvGrpSpPr/>
          <p:nvPr/>
        </p:nvGrpSpPr>
        <p:grpSpPr>
          <a:xfrm>
            <a:off x="7584440" y="3331845"/>
            <a:ext cx="3645535" cy="554355"/>
            <a:chOff x="11057" y="2460"/>
            <a:chExt cx="5741" cy="873"/>
          </a:xfrm>
        </p:grpSpPr>
        <p:sp>
          <p:nvSpPr>
            <p:cNvPr id="12" name="文本框 11"/>
            <p:cNvSpPr txBox="1"/>
            <p:nvPr/>
          </p:nvSpPr>
          <p:spPr>
            <a:xfrm>
              <a:off x="12049" y="2533"/>
              <a:ext cx="4749"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推动全员转型</a:t>
              </a:r>
            </a:p>
          </p:txBody>
        </p:sp>
        <p:grpSp>
          <p:nvGrpSpPr>
            <p:cNvPr id="13" name="组合 12"/>
            <p:cNvGrpSpPr/>
            <p:nvPr/>
          </p:nvGrpSpPr>
          <p:grpSpPr>
            <a:xfrm>
              <a:off x="11057" y="2460"/>
              <a:ext cx="874" cy="873"/>
              <a:chOff x="11057" y="2452"/>
              <a:chExt cx="874" cy="873"/>
            </a:xfrm>
          </p:grpSpPr>
          <p:sp>
            <p:nvSpPr>
              <p:cNvPr id="14"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15" name="文本框 14"/>
              <p:cNvSpPr txBox="1"/>
              <p:nvPr/>
            </p:nvSpPr>
            <p:spPr>
              <a:xfrm>
                <a:off x="11150" y="2598"/>
                <a:ext cx="652"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06</a:t>
                </a:r>
              </a:p>
            </p:txBody>
          </p:sp>
        </p:grpSp>
      </p:grpSp>
      <p:grpSp>
        <p:nvGrpSpPr>
          <p:cNvPr id="16" name="组合 15"/>
          <p:cNvGrpSpPr/>
          <p:nvPr/>
        </p:nvGrpSpPr>
        <p:grpSpPr>
          <a:xfrm>
            <a:off x="7584440" y="4108450"/>
            <a:ext cx="3645535" cy="554355"/>
            <a:chOff x="11057" y="2460"/>
            <a:chExt cx="5741" cy="873"/>
          </a:xfrm>
        </p:grpSpPr>
        <p:sp>
          <p:nvSpPr>
            <p:cNvPr id="17" name="文本框 16"/>
            <p:cNvSpPr txBox="1"/>
            <p:nvPr/>
          </p:nvSpPr>
          <p:spPr>
            <a:xfrm>
              <a:off x="12049" y="2534"/>
              <a:ext cx="4749" cy="725"/>
            </a:xfrm>
            <a:prstGeom prst="rect">
              <a:avLst/>
            </a:prstGeom>
            <a:noFill/>
          </p:spPr>
          <p:txBody>
            <a:bodyPr wrap="square" rtlCol="0">
              <a:spAutoFit/>
            </a:bodyPr>
            <a:lstStyle/>
            <a:p>
              <a:r>
                <a:rPr lang="zh-CN" altLang="en-US" sz="2400">
                  <a:latin typeface="微软雅黑" panose="020B0703020204020201" charset="-122"/>
                  <a:ea typeface="微软雅黑" panose="020B0703020204020201" charset="-122"/>
                </a:rPr>
                <a:t>深化机制改革</a:t>
              </a:r>
            </a:p>
          </p:txBody>
        </p:sp>
        <p:grpSp>
          <p:nvGrpSpPr>
            <p:cNvPr id="18" name="组合 17"/>
            <p:cNvGrpSpPr/>
            <p:nvPr/>
          </p:nvGrpSpPr>
          <p:grpSpPr>
            <a:xfrm>
              <a:off x="11057" y="2460"/>
              <a:ext cx="874" cy="873"/>
              <a:chOff x="11057" y="2452"/>
              <a:chExt cx="874" cy="873"/>
            </a:xfrm>
          </p:grpSpPr>
          <p:sp>
            <p:nvSpPr>
              <p:cNvPr id="19" name="Rounded Rectangle 17"/>
              <p:cNvSpPr/>
              <p:nvPr/>
            </p:nvSpPr>
            <p:spPr>
              <a:xfrm>
                <a:off x="11057" y="2452"/>
                <a:ext cx="874" cy="873"/>
              </a:xfrm>
              <a:prstGeom prst="roundRect">
                <a:avLst>
                  <a:gd name="adj" fmla="val 50000"/>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a:latin typeface="微软雅黑" panose="020B0703020204020201" charset="-122"/>
                  <a:ea typeface="微软雅黑" panose="020B0703020204020201" charset="-122"/>
                  <a:cs typeface="+mn-ea"/>
                  <a:sym typeface="Arial" panose="020B0604020202090204" pitchFamily="34" charset="0"/>
                </a:endParaRPr>
              </a:p>
            </p:txBody>
          </p:sp>
          <p:sp>
            <p:nvSpPr>
              <p:cNvPr id="20" name="文本框 19"/>
              <p:cNvSpPr txBox="1"/>
              <p:nvPr/>
            </p:nvSpPr>
            <p:spPr>
              <a:xfrm>
                <a:off x="11150" y="2598"/>
                <a:ext cx="652" cy="580"/>
              </a:xfrm>
              <a:prstGeom prst="rect">
                <a:avLst/>
              </a:prstGeom>
              <a:noFill/>
            </p:spPr>
            <p:txBody>
              <a:bodyPr wrap="none" rtlCol="0">
                <a:spAutoFit/>
              </a:bodyPr>
              <a:lstStyle/>
              <a:p>
                <a:r>
                  <a:rPr lang="en-US" altLang="zh-CN">
                    <a:solidFill>
                      <a:schemeClr val="bg1"/>
                    </a:solidFill>
                    <a:latin typeface="微软雅黑" panose="020B0703020204020201" charset="-122"/>
                    <a:ea typeface="微软雅黑" panose="020B0703020204020201" charset="-122"/>
                  </a:rPr>
                  <a:t>07</a:t>
                </a: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8">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324350" y="1936750"/>
            <a:ext cx="3152775"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01</a:t>
            </a:r>
          </a:p>
        </p:txBody>
      </p:sp>
      <p:sp>
        <p:nvSpPr>
          <p:cNvPr id="10" name="文本框 9"/>
          <p:cNvSpPr txBox="1"/>
          <p:nvPr/>
        </p:nvSpPr>
        <p:spPr>
          <a:xfrm>
            <a:off x="4369435" y="3390900"/>
            <a:ext cx="3230880" cy="1938020"/>
          </a:xfrm>
          <a:prstGeom prst="rect">
            <a:avLst/>
          </a:prstGeom>
          <a:noFill/>
        </p:spPr>
        <p:txBody>
          <a:bodyPr wrap="none" rtlCol="0">
            <a:spAutoFit/>
          </a:bodyPr>
          <a:lstStyle/>
          <a:p>
            <a:r>
              <a:rPr lang="zh-CN" altLang="en-US" sz="6000">
                <a:latin typeface="微软雅黑" panose="020B0703020204020201" charset="-122"/>
                <a:ea typeface="微软雅黑" panose="020B0703020204020201" charset="-122"/>
              </a:rPr>
              <a:t>实施</a:t>
            </a:r>
          </a:p>
          <a:p>
            <a:r>
              <a:rPr lang="zh-CN" altLang="en-US" sz="6000">
                <a:latin typeface="微软雅黑" panose="020B0703020204020201" charset="-122"/>
                <a:ea typeface="微软雅黑" panose="020B0703020204020201" charset="-122"/>
              </a:rPr>
              <a:t>机构整合</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6" name="组合 18"/>
          <p:cNvGrpSpPr/>
          <p:nvPr/>
        </p:nvGrpSpPr>
        <p:grpSpPr>
          <a:xfrm>
            <a:off x="1761490" y="4984115"/>
            <a:ext cx="1860550" cy="1174115"/>
            <a:chOff x="8921643" y="0"/>
            <a:chExt cx="1149294" cy="792164"/>
          </a:xfrm>
        </p:grpSpPr>
        <p:sp>
          <p:nvSpPr>
            <p:cNvPr id="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16" name="组合 18"/>
          <p:cNvGrpSpPr/>
          <p:nvPr/>
        </p:nvGrpSpPr>
        <p:grpSpPr>
          <a:xfrm>
            <a:off x="-19685" y="-12065"/>
            <a:ext cx="1860550" cy="1174115"/>
            <a:chOff x="8921643" y="0"/>
            <a:chExt cx="1149294" cy="792164"/>
          </a:xfrm>
        </p:grpSpPr>
        <p:sp>
          <p:nvSpPr>
            <p:cNvPr id="1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8"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9"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8000"/>
          </a:blip>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3810" y="417830"/>
            <a:ext cx="11298555" cy="14706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9" name="组合 8"/>
          <p:cNvGrpSpPr/>
          <p:nvPr/>
        </p:nvGrpSpPr>
        <p:grpSpPr>
          <a:xfrm>
            <a:off x="1130935" y="1684655"/>
            <a:ext cx="3443605" cy="4687570"/>
            <a:chOff x="2115" y="2199"/>
            <a:chExt cx="5423" cy="7382"/>
          </a:xfrm>
        </p:grpSpPr>
        <p:sp>
          <p:nvSpPr>
            <p:cNvPr id="5" name="矩形 4"/>
            <p:cNvSpPr/>
            <p:nvPr/>
          </p:nvSpPr>
          <p:spPr>
            <a:xfrm>
              <a:off x="2115" y="2199"/>
              <a:ext cx="5423" cy="7382"/>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2" name="任意多边形 1"/>
            <p:cNvSpPr/>
            <p:nvPr/>
          </p:nvSpPr>
          <p:spPr>
            <a:xfrm rot="10800000">
              <a:off x="6201" y="2516"/>
              <a:ext cx="1337" cy="25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49" h="3076">
                  <a:moveTo>
                    <a:pt x="0" y="0"/>
                  </a:moveTo>
                  <a:cubicBezTo>
                    <a:pt x="4" y="0"/>
                    <a:pt x="7" y="0"/>
                    <a:pt x="11" y="0"/>
                  </a:cubicBezTo>
                  <a:cubicBezTo>
                    <a:pt x="860" y="0"/>
                    <a:pt x="1549" y="689"/>
                    <a:pt x="1549" y="1538"/>
                  </a:cubicBezTo>
                  <a:cubicBezTo>
                    <a:pt x="1549" y="2387"/>
                    <a:pt x="860" y="3076"/>
                    <a:pt x="11" y="3076"/>
                  </a:cubicBezTo>
                  <a:cubicBezTo>
                    <a:pt x="7" y="3076"/>
                    <a:pt x="4" y="3076"/>
                    <a:pt x="0" y="3076"/>
                  </a:cubicBezTo>
                  <a:close/>
                </a:path>
              </a:pathLst>
            </a:custGeom>
            <a:solidFill>
              <a:srgbClr val="CDB273"/>
            </a:solidFill>
            <a:ln>
              <a:noFill/>
            </a:ln>
            <a:effectLst>
              <a:innerShdw blurRad="76200" dist="50800">
                <a:schemeClr val="accent4">
                  <a:lumMod val="5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8" name="文本框 7"/>
            <p:cNvSpPr txBox="1"/>
            <p:nvPr/>
          </p:nvSpPr>
          <p:spPr>
            <a:xfrm>
              <a:off x="2365" y="3435"/>
              <a:ext cx="3586" cy="1016"/>
            </a:xfrm>
            <a:prstGeom prst="rect">
              <a:avLst/>
            </a:prstGeom>
            <a:noFill/>
          </p:spPr>
          <p:txBody>
            <a:bodyPr wrap="square" rtlCol="0" anchor="t">
              <a:spAutoFit/>
            </a:bodyPr>
            <a:lstStyle/>
            <a:p>
              <a:r>
                <a:rPr lang="en-US" altLang="zh-CN" sz="3600" b="1" dirty="0">
                  <a:solidFill>
                    <a:srgbClr val="CDB273"/>
                  </a:solidFill>
                  <a:latin typeface="Microsoft YaHei" panose="020B0703020204020201" charset="-122"/>
                  <a:ea typeface="Microsoft YaHei" panose="020B0703020204020201" charset="-122"/>
                  <a:cs typeface="Microsoft YaHei" panose="020B0703020204020201" charset="-122"/>
                  <a:sym typeface="Arial" panose="020B0604020202090204" pitchFamily="34" charset="0"/>
                </a:rPr>
                <a:t>2016年</a:t>
              </a:r>
            </a:p>
          </p:txBody>
        </p:sp>
        <p:sp>
          <p:nvSpPr>
            <p:cNvPr id="28" name="文本框 27"/>
            <p:cNvSpPr txBox="1"/>
            <p:nvPr/>
          </p:nvSpPr>
          <p:spPr>
            <a:xfrm>
              <a:off x="2366" y="5164"/>
              <a:ext cx="4922" cy="1452"/>
            </a:xfrm>
            <a:prstGeom prst="rect">
              <a:avLst/>
            </a:prstGeom>
            <a:noFill/>
          </p:spPr>
          <p:txBody>
            <a:bodyPr wrap="square" rtlCol="0">
              <a:spAutoFit/>
            </a:bodyPr>
            <a:lstStyle/>
            <a:p>
              <a:pPr marL="285750" indent="-285750" algn="just">
                <a:lnSpc>
                  <a:spcPct val="120000"/>
                </a:lnSpc>
                <a:buFont typeface="Wingdings" panose="05000000000000000000" charset="0"/>
                <a:buChar char=""/>
              </a:pPr>
              <a:r>
                <a:rPr lang="en-US" altLang="zh-CN" sz="1500" b="1" dirty="0">
                  <a:solidFill>
                    <a:srgbClr val="1F4E79"/>
                  </a:solidFill>
                  <a:latin typeface="Microsoft YaHei" panose="020B0703020204020201" charset="-122"/>
                  <a:ea typeface="Microsoft YaHei" panose="020B0703020204020201" charset="-122"/>
                  <a:cs typeface="Microsoft YaHei" panose="020B0703020204020201" charset="-122"/>
                  <a:sym typeface="Arial" panose="020B0604020202090204" pitchFamily="34" charset="0"/>
                </a:rPr>
                <a:t>组建“融媒体新闻中心”</a:t>
              </a:r>
              <a:endParaRPr lang="en-US" altLang="zh-CN" sz="1500" dirty="0">
                <a:solidFill>
                  <a:srgbClr val="1F4E79"/>
                </a:solidFill>
                <a:latin typeface="微软雅黑" panose="020B0703020204020201" charset="-122"/>
                <a:ea typeface="微软雅黑" panose="020B0703020204020201" charset="-122"/>
                <a:cs typeface="微软雅黑" panose="020B0703020204020201" charset="-122"/>
                <a:sym typeface="Arial" panose="020B0604020202090204" pitchFamily="34" charset="0"/>
              </a:endParaRPr>
            </a:p>
            <a:p>
              <a:pPr indent="0" algn="just">
                <a:lnSpc>
                  <a:spcPct val="120000"/>
                </a:lnSpc>
                <a:buFont typeface="Wingdings" panose="05000000000000000000" charset="0"/>
                <a:buNone/>
              </a:pPr>
              <a:r>
                <a:rPr lang="en-US" altLang="zh-CN" sz="1500" dirty="0">
                  <a:solidFill>
                    <a:schemeClr val="tx1">
                      <a:lumMod val="75000"/>
                      <a:lumOff val="25000"/>
                    </a:schemeClr>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整合电视新闻、广播新闻、新媒体新闻等新闻板块</a:t>
              </a:r>
              <a:endPar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endParaRPr>
            </a:p>
          </p:txBody>
        </p:sp>
      </p:grpSp>
      <p:sp>
        <p:nvSpPr>
          <p:cNvPr id="7" name="矩形 6"/>
          <p:cNvSpPr/>
          <p:nvPr/>
        </p:nvSpPr>
        <p:spPr>
          <a:xfrm>
            <a:off x="10918190" y="417830"/>
            <a:ext cx="1287780" cy="147066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0" name="文本框 29"/>
          <p:cNvSpPr txBox="1"/>
          <p:nvPr/>
        </p:nvSpPr>
        <p:spPr>
          <a:xfrm>
            <a:off x="1130935" y="824865"/>
            <a:ext cx="3633470" cy="583565"/>
          </a:xfrm>
          <a:prstGeom prst="rect">
            <a:avLst/>
          </a:prstGeom>
          <a:noFill/>
        </p:spPr>
        <p:txBody>
          <a:bodyPr wrap="square" rtlCol="0" anchor="t">
            <a:spAutoFit/>
          </a:bodyPr>
          <a:lstStyle/>
          <a:p>
            <a:r>
              <a:rPr lang="zh-CN" altLang="en-US" sz="3200" b="1">
                <a:solidFill>
                  <a:schemeClr val="bg1"/>
                </a:solidFill>
                <a:latin typeface="Microsoft YaHei" panose="020B0703020204020201" charset="-122"/>
                <a:ea typeface="Microsoft YaHei" panose="020B0703020204020201" charset="-122"/>
              </a:rPr>
              <a:t>实施机构整合</a:t>
            </a:r>
          </a:p>
        </p:txBody>
      </p:sp>
      <p:grpSp>
        <p:nvGrpSpPr>
          <p:cNvPr id="35" name="组合 34"/>
          <p:cNvGrpSpPr/>
          <p:nvPr/>
        </p:nvGrpSpPr>
        <p:grpSpPr>
          <a:xfrm>
            <a:off x="11730355" y="538480"/>
            <a:ext cx="238760" cy="871220"/>
            <a:chOff x="18473" y="848"/>
            <a:chExt cx="376" cy="1372"/>
          </a:xfrm>
        </p:grpSpPr>
        <p:cxnSp>
          <p:nvCxnSpPr>
            <p:cNvPr id="47" name="直接连接符 46"/>
            <p:cNvCxnSpPr/>
            <p:nvPr/>
          </p:nvCxnSpPr>
          <p:spPr>
            <a:xfrm rot="10800000">
              <a:off x="18849" y="848"/>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nvGrpSpPr>
            <p:cNvPr id="32" name="组合 31"/>
            <p:cNvGrpSpPr/>
            <p:nvPr/>
          </p:nvGrpSpPr>
          <p:grpSpPr>
            <a:xfrm>
              <a:off x="18473" y="1766"/>
              <a:ext cx="195" cy="454"/>
              <a:chOff x="564" y="1235"/>
              <a:chExt cx="344" cy="798"/>
            </a:xfrm>
          </p:grpSpPr>
          <p:sp>
            <p:nvSpPr>
              <p:cNvPr id="33" name="矩形 32"/>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4" name="矩形 33"/>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atin typeface="微软雅黑" panose="020B0703020204020201" charset="-122"/>
                  <a:ea typeface="微软雅黑" panose="020B0703020204020201" charset="-122"/>
                </a:endParaRPr>
              </a:p>
            </p:txBody>
          </p:sp>
        </p:grpSp>
      </p:grpSp>
      <p:grpSp>
        <p:nvGrpSpPr>
          <p:cNvPr id="3" name="组合 2"/>
          <p:cNvGrpSpPr/>
          <p:nvPr/>
        </p:nvGrpSpPr>
        <p:grpSpPr>
          <a:xfrm>
            <a:off x="4764405" y="1684655"/>
            <a:ext cx="3053715" cy="4687570"/>
            <a:chOff x="2115" y="2199"/>
            <a:chExt cx="4809" cy="7382"/>
          </a:xfrm>
        </p:grpSpPr>
        <p:sp>
          <p:nvSpPr>
            <p:cNvPr id="10" name="矩形 9"/>
            <p:cNvSpPr/>
            <p:nvPr/>
          </p:nvSpPr>
          <p:spPr>
            <a:xfrm>
              <a:off x="2115" y="2199"/>
              <a:ext cx="4809" cy="7382"/>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11" name="任意多边形 10"/>
            <p:cNvSpPr/>
            <p:nvPr/>
          </p:nvSpPr>
          <p:spPr>
            <a:xfrm rot="10800000">
              <a:off x="5587" y="2516"/>
              <a:ext cx="1337" cy="25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49" h="3076">
                  <a:moveTo>
                    <a:pt x="0" y="0"/>
                  </a:moveTo>
                  <a:cubicBezTo>
                    <a:pt x="4" y="0"/>
                    <a:pt x="7" y="0"/>
                    <a:pt x="11" y="0"/>
                  </a:cubicBezTo>
                  <a:cubicBezTo>
                    <a:pt x="860" y="0"/>
                    <a:pt x="1549" y="689"/>
                    <a:pt x="1549" y="1538"/>
                  </a:cubicBezTo>
                  <a:cubicBezTo>
                    <a:pt x="1549" y="2387"/>
                    <a:pt x="860" y="3076"/>
                    <a:pt x="11" y="3076"/>
                  </a:cubicBezTo>
                  <a:cubicBezTo>
                    <a:pt x="7" y="3076"/>
                    <a:pt x="4" y="3076"/>
                    <a:pt x="0" y="3076"/>
                  </a:cubicBezTo>
                  <a:close/>
                </a:path>
              </a:pathLst>
            </a:custGeom>
            <a:solidFill>
              <a:srgbClr val="CDB273"/>
            </a:solidFill>
            <a:ln>
              <a:noFill/>
            </a:ln>
            <a:effectLst>
              <a:innerShdw blurRad="76200" dist="50800">
                <a:schemeClr val="accent4">
                  <a:lumMod val="5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12" name="文本框 11"/>
            <p:cNvSpPr txBox="1"/>
            <p:nvPr/>
          </p:nvSpPr>
          <p:spPr>
            <a:xfrm>
              <a:off x="2419" y="2999"/>
              <a:ext cx="3586" cy="1888"/>
            </a:xfrm>
            <a:prstGeom prst="rect">
              <a:avLst/>
            </a:prstGeom>
            <a:noFill/>
          </p:spPr>
          <p:txBody>
            <a:bodyPr wrap="square" rtlCol="0" anchor="t">
              <a:spAutoFit/>
            </a:bodyPr>
            <a:lstStyle/>
            <a:p>
              <a:r>
                <a:rPr lang="en-US" altLang="zh-CN" sz="3600" b="1" dirty="0">
                  <a:solidFill>
                    <a:srgbClr val="CDB273"/>
                  </a:solidFill>
                  <a:latin typeface="Microsoft YaHei" panose="020B0703020204020201" charset="-122"/>
                  <a:ea typeface="Microsoft YaHei" panose="020B0703020204020201" charset="-122"/>
                  <a:cs typeface="+mn-ea"/>
                  <a:sym typeface="Arial" panose="020B0604020202090204" pitchFamily="34" charset="0"/>
                </a:rPr>
                <a:t>十九大</a:t>
              </a:r>
            </a:p>
            <a:p>
              <a:r>
                <a:rPr lang="en-US" altLang="zh-CN" sz="3600" b="1" dirty="0">
                  <a:solidFill>
                    <a:srgbClr val="CDB273"/>
                  </a:solidFill>
                  <a:latin typeface="Microsoft YaHei" panose="020B0703020204020201" charset="-122"/>
                  <a:ea typeface="Microsoft YaHei" panose="020B0703020204020201" charset="-122"/>
                  <a:cs typeface="+mn-ea"/>
                  <a:sym typeface="Arial" panose="020B0604020202090204" pitchFamily="34" charset="0"/>
                </a:rPr>
                <a:t>召开前</a:t>
              </a:r>
            </a:p>
          </p:txBody>
        </p:sp>
        <p:sp>
          <p:nvSpPr>
            <p:cNvPr id="13" name="文本框 12"/>
            <p:cNvSpPr txBox="1"/>
            <p:nvPr/>
          </p:nvSpPr>
          <p:spPr>
            <a:xfrm>
              <a:off x="2358" y="5164"/>
              <a:ext cx="4323" cy="1452"/>
            </a:xfrm>
            <a:prstGeom prst="rect">
              <a:avLst/>
            </a:prstGeom>
            <a:noFill/>
          </p:spPr>
          <p:txBody>
            <a:bodyPr wrap="square" rtlCol="0">
              <a:spAutoFit/>
            </a:bodyPr>
            <a:lstStyle/>
            <a:p>
              <a:pPr marL="285750" indent="-285750" algn="just">
                <a:lnSpc>
                  <a:spcPct val="120000"/>
                </a:lnSpc>
                <a:buFont typeface="Wingdings" panose="05000000000000000000" charset="0"/>
                <a:buChar char=""/>
              </a:pPr>
              <a:r>
                <a:rPr lang="en-US" altLang="zh-CN" sz="1500" b="1" dirty="0">
                  <a:solidFill>
                    <a:srgbClr val="1F4E79"/>
                  </a:solidFill>
                  <a:latin typeface="Microsoft YaHei" panose="020B0703020204020201" charset="-122"/>
                  <a:ea typeface="Microsoft YaHei" panose="020B0703020204020201" charset="-122"/>
                  <a:cs typeface="微软雅黑" panose="020B0703020204020201" charset="-122"/>
                  <a:sym typeface="Arial" panose="020B0604020202090204" pitchFamily="34" charset="0"/>
                </a:rPr>
                <a:t>融媒体调度指挥中心</a:t>
              </a:r>
            </a:p>
            <a:p>
              <a:pPr indent="0" algn="just">
                <a:lnSpc>
                  <a:spcPct val="120000"/>
                </a:lnSpc>
                <a:buFont typeface="Wingdings" panose="05000000000000000000" charset="0"/>
                <a:buNone/>
              </a:pPr>
              <a:r>
                <a:rPr lang="en-US" altLang="zh-CN" sz="1500" dirty="0">
                  <a:latin typeface="微软雅黑" panose="020B0703020204020201" charset="-122"/>
                  <a:ea typeface="微软雅黑" panose="020B0703020204020201" charset="-122"/>
                  <a:cs typeface="微软雅黑" panose="020B0703020204020201" charset="-122"/>
                  <a:sym typeface="Arial" panose="020B0604020202090204" pitchFamily="34" charset="0"/>
                </a:rPr>
                <a:t>投入使用并实现常态化运转</a:t>
              </a:r>
            </a:p>
            <a:p>
              <a:pPr marL="285750" indent="-285750" algn="just">
                <a:lnSpc>
                  <a:spcPct val="120000"/>
                </a:lnSpc>
                <a:buFont typeface="Wingdings" panose="05000000000000000000" charset="0"/>
                <a:buChar char=""/>
              </a:pPr>
              <a:endParaRPr lang="en-US" altLang="zh-CN" sz="1500" dirty="0">
                <a:latin typeface="微软雅黑" panose="020B0703020204020201" charset="-122"/>
                <a:ea typeface="微软雅黑" panose="020B0703020204020201" charset="-122"/>
                <a:cs typeface="微软雅黑" panose="020B0703020204020201" charset="-122"/>
                <a:sym typeface="Arial" panose="020B0604020202090204" pitchFamily="34" charset="0"/>
              </a:endParaRPr>
            </a:p>
          </p:txBody>
        </p:sp>
      </p:grpSp>
      <p:grpSp>
        <p:nvGrpSpPr>
          <p:cNvPr id="14" name="组合 13"/>
          <p:cNvGrpSpPr/>
          <p:nvPr/>
        </p:nvGrpSpPr>
        <p:grpSpPr>
          <a:xfrm>
            <a:off x="8017510" y="1684655"/>
            <a:ext cx="3253105" cy="4687570"/>
            <a:chOff x="2115" y="2199"/>
            <a:chExt cx="5123" cy="7382"/>
          </a:xfrm>
        </p:grpSpPr>
        <p:sp>
          <p:nvSpPr>
            <p:cNvPr id="26" name="矩形 25"/>
            <p:cNvSpPr/>
            <p:nvPr/>
          </p:nvSpPr>
          <p:spPr>
            <a:xfrm>
              <a:off x="2115" y="2199"/>
              <a:ext cx="5123" cy="7382"/>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1" name="任意多边形 30"/>
            <p:cNvSpPr/>
            <p:nvPr/>
          </p:nvSpPr>
          <p:spPr>
            <a:xfrm rot="10800000">
              <a:off x="5901" y="2516"/>
              <a:ext cx="1337" cy="25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549" h="3076">
                  <a:moveTo>
                    <a:pt x="0" y="0"/>
                  </a:moveTo>
                  <a:cubicBezTo>
                    <a:pt x="4" y="0"/>
                    <a:pt x="7" y="0"/>
                    <a:pt x="11" y="0"/>
                  </a:cubicBezTo>
                  <a:cubicBezTo>
                    <a:pt x="860" y="0"/>
                    <a:pt x="1549" y="689"/>
                    <a:pt x="1549" y="1538"/>
                  </a:cubicBezTo>
                  <a:cubicBezTo>
                    <a:pt x="1549" y="2387"/>
                    <a:pt x="860" y="3076"/>
                    <a:pt x="11" y="3076"/>
                  </a:cubicBezTo>
                  <a:cubicBezTo>
                    <a:pt x="7" y="3076"/>
                    <a:pt x="4" y="3076"/>
                    <a:pt x="0" y="3076"/>
                  </a:cubicBezTo>
                  <a:close/>
                </a:path>
              </a:pathLst>
            </a:custGeom>
            <a:solidFill>
              <a:srgbClr val="CDB273"/>
            </a:solidFill>
            <a:ln>
              <a:noFill/>
            </a:ln>
            <a:effectLst>
              <a:innerShdw blurRad="76200" dist="50800">
                <a:schemeClr val="accent4">
                  <a:lumMod val="5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703020204020201" charset="-122"/>
                <a:ea typeface="微软雅黑" panose="020B0703020204020201" charset="-122"/>
              </a:endParaRPr>
            </a:p>
          </p:txBody>
        </p:sp>
        <p:sp>
          <p:nvSpPr>
            <p:cNvPr id="37" name="文本框 36"/>
            <p:cNvSpPr txBox="1"/>
            <p:nvPr/>
          </p:nvSpPr>
          <p:spPr>
            <a:xfrm>
              <a:off x="2365" y="3630"/>
              <a:ext cx="3586" cy="1888"/>
            </a:xfrm>
            <a:prstGeom prst="rect">
              <a:avLst/>
            </a:prstGeom>
            <a:noFill/>
          </p:spPr>
          <p:txBody>
            <a:bodyPr wrap="square" rtlCol="0" anchor="t">
              <a:spAutoFit/>
            </a:bodyPr>
            <a:lstStyle/>
            <a:p>
              <a:r>
                <a:rPr lang="en-US" altLang="zh-CN" sz="3600" b="1" dirty="0">
                  <a:solidFill>
                    <a:srgbClr val="CDB273"/>
                  </a:solidFill>
                  <a:latin typeface="Microsoft YaHei" panose="020B0703020204020201" charset="-122"/>
                  <a:ea typeface="Microsoft YaHei" panose="020B0703020204020201" charset="-122"/>
                  <a:cs typeface="Microsoft YaHei" panose="020B0703020204020201" charset="-122"/>
                  <a:sym typeface="Arial" panose="020B0604020202090204" pitchFamily="34" charset="0"/>
                </a:rPr>
                <a:t>2020年</a:t>
              </a:r>
            </a:p>
            <a:p>
              <a:endParaRPr lang="en-US" altLang="zh-CN" sz="3600" b="1" dirty="0">
                <a:solidFill>
                  <a:srgbClr val="CDB273"/>
                </a:solidFill>
                <a:latin typeface="Microsoft YaHei" panose="020B0703020204020201" charset="-122"/>
                <a:ea typeface="Microsoft YaHei" panose="020B0703020204020201" charset="-122"/>
                <a:cs typeface="Microsoft YaHei" panose="020B0703020204020201" charset="-122"/>
                <a:sym typeface="Arial" panose="020B0604020202090204" pitchFamily="34" charset="0"/>
              </a:endParaRPr>
            </a:p>
          </p:txBody>
        </p:sp>
        <p:sp>
          <p:nvSpPr>
            <p:cNvPr id="40" name="文本框 39"/>
            <p:cNvSpPr txBox="1"/>
            <p:nvPr/>
          </p:nvSpPr>
          <p:spPr>
            <a:xfrm>
              <a:off x="2365" y="5163"/>
              <a:ext cx="4558" cy="1888"/>
            </a:xfrm>
            <a:prstGeom prst="rect">
              <a:avLst/>
            </a:prstGeom>
            <a:noFill/>
          </p:spPr>
          <p:txBody>
            <a:bodyPr wrap="square" rtlCol="0">
              <a:spAutoFit/>
            </a:bodyPr>
            <a:lstStyle/>
            <a:p>
              <a:pPr marL="285750" indent="-285750" algn="just">
                <a:lnSpc>
                  <a:spcPct val="120000"/>
                </a:lnSpc>
                <a:buFont typeface="Wingdings" panose="05000000000000000000" charset="0"/>
                <a:buChar char=""/>
              </a:pPr>
              <a:r>
                <a:rPr lang="en-US" altLang="zh-CN" sz="1500" b="1" dirty="0">
                  <a:solidFill>
                    <a:srgbClr val="1F4E79"/>
                  </a:solidFill>
                  <a:latin typeface="Microsoft YaHei" panose="020B0703020204020201" charset="-122"/>
                  <a:ea typeface="Microsoft YaHei" panose="020B0703020204020201" charset="-122"/>
                  <a:cs typeface="微软雅黑" panose="020B0703020204020201" charset="-122"/>
                  <a:sym typeface="Arial" panose="020B0604020202090204" pitchFamily="34" charset="0"/>
                </a:rPr>
                <a:t>再次调整内部架构</a:t>
              </a:r>
              <a:endParaRPr lang="en-US" altLang="zh-CN" sz="1500" dirty="0">
                <a:latin typeface="微软雅黑" panose="020B0703020204020201" charset="-122"/>
                <a:ea typeface="微软雅黑" panose="020B0703020204020201" charset="-122"/>
                <a:cs typeface="微软雅黑" panose="020B0703020204020201" charset="-122"/>
                <a:sym typeface="Arial" panose="020B0604020202090204" pitchFamily="34" charset="0"/>
              </a:endParaRPr>
            </a:p>
            <a:p>
              <a:pPr indent="0" algn="just">
                <a:lnSpc>
                  <a:spcPct val="120000"/>
                </a:lnSpc>
                <a:buFont typeface="Wingdings" panose="05000000000000000000" charset="0"/>
                <a:buNone/>
              </a:pPr>
              <a:r>
                <a:rPr lang="en-US" altLang="zh-CN" sz="1500" dirty="0">
                  <a:latin typeface="微软雅黑" panose="020B0703020204020201" charset="-122"/>
                  <a:ea typeface="微软雅黑" panose="020B0703020204020201" charset="-122"/>
                  <a:cs typeface="微软雅黑" panose="020B0703020204020201" charset="-122"/>
                  <a:sym typeface="Arial" panose="020B0604020202090204" pitchFamily="34" charset="0"/>
                </a:rPr>
                <a:t>设立融媒体新闻一部、二部、三部、市县融媒体工作部、公共·新闻频道等业务细分版块</a:t>
              </a:r>
            </a:p>
          </p:txBody>
        </p:sp>
      </p:grpSp>
      <p:sp>
        <p:nvSpPr>
          <p:cNvPr id="83" name="Freeform 65"/>
          <p:cNvSpPr>
            <a:spLocks noEditPoints="1"/>
          </p:cNvSpPr>
          <p:nvPr/>
        </p:nvSpPr>
        <p:spPr bwMode="auto">
          <a:xfrm>
            <a:off x="3850843" y="2419332"/>
            <a:ext cx="599036" cy="545864"/>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微软雅黑" panose="020B0703020204020201" charset="-122"/>
              <a:ea typeface="微软雅黑" panose="020B0703020204020201" charset="-122"/>
              <a:sym typeface="Arial" panose="020B0604020202090204" pitchFamily="34" charset="0"/>
            </a:endParaRPr>
          </a:p>
        </p:txBody>
      </p:sp>
      <p:sp>
        <p:nvSpPr>
          <p:cNvPr id="41" name="Freeform 91"/>
          <p:cNvSpPr>
            <a:spLocks noEditPoints="1"/>
          </p:cNvSpPr>
          <p:nvPr/>
        </p:nvSpPr>
        <p:spPr bwMode="auto">
          <a:xfrm>
            <a:off x="7290435" y="2519045"/>
            <a:ext cx="447040" cy="545465"/>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6435" tIns="48218" rIns="96435" bIns="48218" numCol="1" anchor="t" anchorCtr="0" compatLnSpc="1"/>
          <a:lstStyle/>
          <a:p>
            <a:pPr>
              <a:lnSpc>
                <a:spcPct val="120000"/>
              </a:lnSpc>
            </a:pPr>
            <a:endParaRPr lang="en-US" sz="2110" dirty="0">
              <a:latin typeface="微软雅黑" panose="020B0703020204020201" charset="-122"/>
              <a:ea typeface="微软雅黑" panose="020B0703020204020201" charset="-122"/>
              <a:sym typeface="Arial" panose="020B0604020202090204" pitchFamily="34" charset="0"/>
            </a:endParaRPr>
          </a:p>
        </p:txBody>
      </p:sp>
      <p:pic>
        <p:nvPicPr>
          <p:cNvPr id="42" name="图片 41" descr="结构"/>
          <p:cNvPicPr>
            <a:picLocks noChangeAspect="1"/>
          </p:cNvPicPr>
          <p:nvPr/>
        </p:nvPicPr>
        <p:blipFill>
          <a:blip r:embed="rId4"/>
          <a:stretch>
            <a:fillRect/>
          </a:stretch>
        </p:blipFill>
        <p:spPr>
          <a:xfrm>
            <a:off x="10694035" y="2357120"/>
            <a:ext cx="848995" cy="608330"/>
          </a:xfrm>
          <a:prstGeom prst="rect">
            <a:avLst/>
          </a:prstGeom>
        </p:spPr>
      </p:pic>
      <p:sp>
        <p:nvSpPr>
          <p:cNvPr id="17" name="矩形 16"/>
          <p:cNvSpPr/>
          <p:nvPr/>
        </p:nvSpPr>
        <p:spPr>
          <a:xfrm>
            <a:off x="1130935" y="4935855"/>
            <a:ext cx="3443605" cy="1581150"/>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290320" y="5170805"/>
            <a:ext cx="3125470" cy="922020"/>
          </a:xfrm>
          <a:prstGeom prst="rect">
            <a:avLst/>
          </a:prstGeom>
          <a:noFill/>
        </p:spPr>
        <p:txBody>
          <a:bodyPr wrap="square" rtlCol="0">
            <a:spAutoFit/>
          </a:bodyPr>
          <a:lstStyle/>
          <a:p>
            <a:pPr indent="0" algn="ctr">
              <a:lnSpc>
                <a:spcPct val="120000"/>
              </a:lnSpc>
              <a:buFont typeface="Wingdings" panose="05000000000000000000" charset="0"/>
              <a:buNone/>
            </a:pPr>
            <a:r>
              <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“你就是我，我就是你”</a:t>
            </a:r>
          </a:p>
          <a:p>
            <a:pPr indent="0" algn="l">
              <a:lnSpc>
                <a:spcPct val="120000"/>
              </a:lnSpc>
              <a:buFont typeface="Wingdings" panose="05000000000000000000" charset="0"/>
              <a:buNone/>
            </a:pPr>
            <a:r>
              <a:rPr lang="en-US" altLang="zh-CN" sz="1500"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推动传统的新闻生产模式向一体化的融合生产模式转型</a:t>
            </a:r>
            <a:endPar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endParaRPr>
          </a:p>
        </p:txBody>
      </p:sp>
      <p:sp>
        <p:nvSpPr>
          <p:cNvPr id="19" name="矩形 18"/>
          <p:cNvSpPr/>
          <p:nvPr/>
        </p:nvSpPr>
        <p:spPr>
          <a:xfrm>
            <a:off x="4764405" y="4935855"/>
            <a:ext cx="3053715" cy="1581150"/>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957445" y="5170805"/>
            <a:ext cx="2745105" cy="922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indent="0" algn="ctr">
              <a:lnSpc>
                <a:spcPct val="120000"/>
              </a:lnSpc>
              <a:buFont typeface="Wingdings" panose="05000000000000000000" charset="0"/>
              <a:buNone/>
            </a:pPr>
            <a:r>
              <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“几张皮” “一盘棋”</a:t>
            </a:r>
          </a:p>
          <a:p>
            <a:pPr indent="0" algn="just">
              <a:lnSpc>
                <a:spcPct val="120000"/>
              </a:lnSpc>
              <a:buFont typeface="Wingdings" panose="05000000000000000000" charset="0"/>
              <a:buNone/>
            </a:pPr>
            <a:r>
              <a:rPr lang="en-US" altLang="zh-CN" sz="1500"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形成新闻报道融合传播的新格局</a:t>
            </a:r>
          </a:p>
        </p:txBody>
      </p:sp>
      <p:sp>
        <p:nvSpPr>
          <p:cNvPr id="21" name="矩形 20"/>
          <p:cNvSpPr/>
          <p:nvPr/>
        </p:nvSpPr>
        <p:spPr>
          <a:xfrm>
            <a:off x="8017510" y="4935855"/>
            <a:ext cx="3253105" cy="1581150"/>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325485" y="5170805"/>
            <a:ext cx="2745105" cy="922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indent="0" algn="ctr">
              <a:lnSpc>
                <a:spcPct val="120000"/>
              </a:lnSpc>
              <a:buFont typeface="Wingdings" panose="05000000000000000000" charset="0"/>
              <a:buNone/>
            </a:pPr>
            <a:r>
              <a:rPr lang="zh-CN" altLang="en-US"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落实</a:t>
            </a:r>
            <a:r>
              <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a:t>
            </a:r>
            <a:r>
              <a:rPr lang="zh-CN" altLang="en-US"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双头部</a:t>
            </a:r>
            <a:r>
              <a:rPr lang="en-US" altLang="zh-CN" sz="1500" b="1"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a:t>
            </a:r>
          </a:p>
          <a:p>
            <a:pPr indent="0" algn="just">
              <a:lnSpc>
                <a:spcPct val="120000"/>
              </a:lnSpc>
              <a:buFont typeface="Wingdings" panose="05000000000000000000" charset="0"/>
              <a:buNone/>
            </a:pPr>
            <a:r>
              <a:rPr lang="en-US" altLang="zh-CN" sz="1500" dirty="0">
                <a:solidFill>
                  <a:schemeClr val="bg1"/>
                </a:solidFill>
                <a:latin typeface="微软雅黑" panose="020B0703020204020201" charset="-122"/>
                <a:ea typeface="微软雅黑" panose="020B0703020204020201" charset="-122"/>
                <a:cs typeface="微软雅黑" panose="020B0703020204020201" charset="-122"/>
                <a:sym typeface="Arial" panose="020B0604020202090204" pitchFamily="34" charset="0"/>
              </a:rPr>
              <a:t>打造互联网领域新的“头部影响力”</a:t>
            </a:r>
          </a:p>
        </p:txBody>
      </p:sp>
      <p:sp>
        <p:nvSpPr>
          <p:cNvPr id="15" name="右箭头 14"/>
          <p:cNvSpPr/>
          <p:nvPr/>
        </p:nvSpPr>
        <p:spPr>
          <a:xfrm>
            <a:off x="6237605" y="5311775"/>
            <a:ext cx="185420" cy="14097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D6623D7-1D66-46C8-ADF9-9B63617A0F39}"/>
              </a:ext>
            </a:extLst>
          </p:cNvPr>
          <p:cNvSpPr txBox="1"/>
          <p:nvPr/>
        </p:nvSpPr>
        <p:spPr>
          <a:xfrm>
            <a:off x="1407796" y="4420265"/>
            <a:ext cx="3356609" cy="584775"/>
          </a:xfrm>
          <a:prstGeom prst="rect">
            <a:avLst/>
          </a:prstGeom>
          <a:noFill/>
        </p:spPr>
        <p:txBody>
          <a:bodyPr wrap="square" rtlCol="0">
            <a:spAutoFit/>
          </a:bodyPr>
          <a:lstStyle/>
          <a:p>
            <a:r>
              <a:rPr lang="zh-CN" altLang="en-US" sz="1600" dirty="0"/>
              <a:t>流程再造、人员统筹调度、考核机制调整</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6985"/>
            <a:ext cx="12233910" cy="6854190"/>
          </a:xfrm>
          <a:prstGeom prst="rect">
            <a:avLst/>
          </a:prstGeom>
          <a:blipFill rotWithShape="1">
            <a:blip r:embed="rId8">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305" y="5568950"/>
            <a:ext cx="5543550" cy="12890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940" y="-8890"/>
            <a:ext cx="5544185" cy="557784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81730" y="1206500"/>
            <a:ext cx="4973955" cy="4919345"/>
          </a:xfrm>
          <a:prstGeom prst="rect">
            <a:avLst/>
          </a:prstGeom>
          <a:gradFill>
            <a:gsLst>
              <a:gs pos="0">
                <a:schemeClr val="bg2"/>
              </a:gs>
              <a:gs pos="49000">
                <a:schemeClr val="bg1"/>
              </a:gs>
              <a:gs pos="100000">
                <a:schemeClr val="bg2"/>
              </a:gs>
            </a:gsLst>
            <a:path path="circle">
              <a:fillToRect l="100000" b="100000"/>
            </a:path>
            <a:tileRect t="-100000" r="-100000"/>
          </a:gradFill>
          <a:ln>
            <a:noFill/>
          </a:ln>
          <a:effectLst>
            <a:outerShdw blurRad="1651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78910" y="1446530"/>
            <a:ext cx="4401820" cy="4401820"/>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324350" y="1936750"/>
            <a:ext cx="3238500" cy="1014730"/>
          </a:xfrm>
          <a:prstGeom prst="rect">
            <a:avLst/>
          </a:prstGeom>
          <a:noFill/>
        </p:spPr>
        <p:txBody>
          <a:bodyPr wrap="none" rtlCol="0">
            <a:spAutoFit/>
          </a:bodyPr>
          <a:lstStyle/>
          <a:p>
            <a:r>
              <a:rPr lang="en-US" altLang="zh-CN" sz="6000">
                <a:solidFill>
                  <a:schemeClr val="accent1">
                    <a:lumMod val="50000"/>
                  </a:schemeClr>
                </a:solidFill>
                <a:latin typeface="微软雅黑" panose="020B0703020204020201" charset="-122"/>
                <a:ea typeface="微软雅黑" panose="020B0703020204020201" charset="-122"/>
              </a:rPr>
              <a:t>PART 02</a:t>
            </a:r>
          </a:p>
        </p:txBody>
      </p:sp>
      <p:sp>
        <p:nvSpPr>
          <p:cNvPr id="10" name="文本框 9"/>
          <p:cNvSpPr txBox="1"/>
          <p:nvPr/>
        </p:nvSpPr>
        <p:spPr>
          <a:xfrm>
            <a:off x="4369435" y="3390900"/>
            <a:ext cx="3230880" cy="1938020"/>
          </a:xfrm>
          <a:prstGeom prst="rect">
            <a:avLst/>
          </a:prstGeom>
          <a:noFill/>
        </p:spPr>
        <p:txBody>
          <a:bodyPr wrap="none" rtlCol="0">
            <a:spAutoFit/>
          </a:bodyPr>
          <a:lstStyle/>
          <a:p>
            <a:r>
              <a:rPr lang="zh-CN" altLang="en-US" sz="6000">
                <a:latin typeface="微软雅黑" panose="020B0703020204020201" charset="-122"/>
                <a:ea typeface="微软雅黑" panose="020B0703020204020201" charset="-122"/>
              </a:rPr>
              <a:t>建设荔枝</a:t>
            </a:r>
          </a:p>
          <a:p>
            <a:r>
              <a:rPr lang="zh-CN" altLang="en-US" sz="6000">
                <a:latin typeface="微软雅黑" panose="020B0703020204020201" charset="-122"/>
                <a:ea typeface="微软雅黑" panose="020B0703020204020201" charset="-122"/>
              </a:rPr>
              <a:t>云平台</a:t>
            </a:r>
          </a:p>
        </p:txBody>
      </p:sp>
      <p:grpSp>
        <p:nvGrpSpPr>
          <p:cNvPr id="12" name="组合 11"/>
          <p:cNvGrpSpPr/>
          <p:nvPr/>
        </p:nvGrpSpPr>
        <p:grpSpPr>
          <a:xfrm>
            <a:off x="389890" y="4498975"/>
            <a:ext cx="152400" cy="1936115"/>
            <a:chOff x="18281" y="7153"/>
            <a:chExt cx="240" cy="3049"/>
          </a:xfrm>
        </p:grpSpPr>
        <p:sp>
          <p:nvSpPr>
            <p:cNvPr id="39" name="矩形 38"/>
            <p:cNvSpPr/>
            <p:nvPr/>
          </p:nvSpPr>
          <p:spPr>
            <a:xfrm>
              <a:off x="18281" y="9962"/>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矩形 39"/>
            <p:cNvSpPr/>
            <p:nvPr/>
          </p:nvSpPr>
          <p:spPr>
            <a:xfrm>
              <a:off x="18281" y="9601"/>
              <a:ext cx="241" cy="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4" name="直接连接符 13"/>
            <p:cNvCxnSpPr/>
            <p:nvPr/>
          </p:nvCxnSpPr>
          <p:spPr>
            <a:xfrm>
              <a:off x="18421" y="7153"/>
              <a:ext cx="0" cy="2125"/>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grpSp>
      <p:sp>
        <p:nvSpPr>
          <p:cNvPr id="13" name="文本框 12"/>
          <p:cNvSpPr txBox="1"/>
          <p:nvPr/>
        </p:nvSpPr>
        <p:spPr>
          <a:xfrm>
            <a:off x="8788400" y="220345"/>
            <a:ext cx="3031490" cy="275590"/>
          </a:xfrm>
          <a:prstGeom prst="rect">
            <a:avLst/>
          </a:prstGeom>
          <a:noFill/>
        </p:spPr>
        <p:txBody>
          <a:bodyPr wrap="square" rtlCol="0">
            <a:spAutoFit/>
          </a:bodyPr>
          <a:lstStyle/>
          <a:p>
            <a:pPr algn="dist"/>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江苏广电总台</a:t>
            </a:r>
            <a:r>
              <a:rPr lang="en-US" altLang="zh-CN" sz="1200">
                <a:solidFill>
                  <a:schemeClr val="accent1">
                    <a:lumMod val="50000"/>
                  </a:schemeClr>
                </a:solidFill>
                <a:latin typeface="zihun58hao-chuangzhonghei Regular" panose="00000500000000000000" charset="-122"/>
                <a:ea typeface="zihun58hao-chuangzhonghei Regular" panose="00000500000000000000" charset="-122"/>
              </a:rPr>
              <a:t>·</a:t>
            </a:r>
            <a:r>
              <a:rPr lang="zh-CN" altLang="en-US" sz="1200">
                <a:solidFill>
                  <a:schemeClr val="accent1">
                    <a:lumMod val="50000"/>
                  </a:schemeClr>
                </a:solidFill>
                <a:latin typeface="zihun58hao-chuangzhonghei Regular" panose="00000500000000000000" charset="-122"/>
                <a:ea typeface="zihun58hao-chuangzhonghei Regular" panose="00000500000000000000" charset="-122"/>
              </a:rPr>
              <a:t>融媒体新闻中心</a:t>
            </a:r>
          </a:p>
        </p:txBody>
      </p:sp>
      <p:grpSp>
        <p:nvGrpSpPr>
          <p:cNvPr id="74" name="组合 18"/>
          <p:cNvGrpSpPr/>
          <p:nvPr/>
        </p:nvGrpSpPr>
        <p:grpSpPr>
          <a:xfrm>
            <a:off x="1761490" y="4984115"/>
            <a:ext cx="1860550" cy="1174115"/>
            <a:chOff x="8921643" y="0"/>
            <a:chExt cx="1149294" cy="792164"/>
          </a:xfrm>
        </p:grpSpPr>
        <p:sp>
          <p:nvSpPr>
            <p:cNvPr id="1048667" name="MH_Other_4"/>
            <p:cNvSpPr/>
            <p:nvPr>
              <p:custDataLst>
                <p:tags r:id="rId4"/>
              </p:custDataLst>
            </p:nvPr>
          </p:nvSpPr>
          <p:spPr>
            <a:xfrm>
              <a:off x="9315632" y="397633"/>
              <a:ext cx="393989" cy="394531"/>
            </a:xfrm>
            <a:prstGeom prst="rect">
              <a:avLst/>
            </a:prstGeom>
            <a:pattFill prst="dashVert">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5"/>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6"/>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grpSp>
        <p:nvGrpSpPr>
          <p:cNvPr id="6" name="组合 18"/>
          <p:cNvGrpSpPr/>
          <p:nvPr/>
        </p:nvGrpSpPr>
        <p:grpSpPr>
          <a:xfrm>
            <a:off x="-19685" y="-12065"/>
            <a:ext cx="1860550" cy="1174115"/>
            <a:chOff x="8921643" y="0"/>
            <a:chExt cx="1149294" cy="792164"/>
          </a:xfrm>
        </p:grpSpPr>
        <p:sp>
          <p:nvSpPr>
            <p:cNvPr id="7" name="MH_Other_4"/>
            <p:cNvSpPr/>
            <p:nvPr>
              <p:custDataLst>
                <p:tags r:id="rId1"/>
              </p:custDataLst>
            </p:nvPr>
          </p:nvSpPr>
          <p:spPr>
            <a:xfrm>
              <a:off x="9315632" y="397633"/>
              <a:ext cx="393989" cy="394531"/>
            </a:xfrm>
            <a:prstGeom prst="rect">
              <a:avLst/>
            </a:prstGeom>
            <a:pattFill prst="pct7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1" name="MH_Other_4"/>
            <p:cNvSpPr/>
            <p:nvPr>
              <p:custDataLst>
                <p:tags r:id="rId2"/>
              </p:custDataLst>
            </p:nvPr>
          </p:nvSpPr>
          <p:spPr>
            <a:xfrm>
              <a:off x="8921643" y="0"/>
              <a:ext cx="393989" cy="394531"/>
            </a:xfrm>
            <a:prstGeom prst="rect">
              <a:avLst/>
            </a:prstGeom>
            <a:pattFill prst="wdUp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5" name="MH_Other_4"/>
            <p:cNvSpPr/>
            <p:nvPr>
              <p:custDataLst>
                <p:tags r:id="rId3"/>
              </p:custDataLst>
            </p:nvPr>
          </p:nvSpPr>
          <p:spPr>
            <a:xfrm>
              <a:off x="9709621" y="0"/>
              <a:ext cx="361316" cy="394503"/>
            </a:xfrm>
            <a:prstGeom prst="rect">
              <a:avLst/>
            </a:prstGeom>
            <a:pattFill prst="pct5">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940" y="1905"/>
            <a:ext cx="12233910" cy="6854190"/>
          </a:xfrm>
          <a:prstGeom prst="rect">
            <a:avLst/>
          </a:prstGeom>
          <a:blipFill rotWithShape="1">
            <a:blip r:embed="rId6">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282430" y="1905"/>
            <a:ext cx="2923540" cy="58407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281795" y="5843270"/>
            <a:ext cx="2924175" cy="1012825"/>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rot="16200000">
            <a:off x="11287125" y="6084570"/>
            <a:ext cx="214630" cy="866140"/>
            <a:chOff x="7874" y="423"/>
            <a:chExt cx="338" cy="1364"/>
          </a:xfrm>
        </p:grpSpPr>
        <p:grpSp>
          <p:nvGrpSpPr>
            <p:cNvPr id="48" name="组合 47"/>
            <p:cNvGrpSpPr/>
            <p:nvPr/>
          </p:nvGrpSpPr>
          <p:grpSpPr>
            <a:xfrm flipH="1">
              <a:off x="8018" y="1333"/>
              <a:ext cx="195" cy="454"/>
              <a:chOff x="564" y="1235"/>
              <a:chExt cx="344" cy="798"/>
            </a:xfrm>
          </p:grpSpPr>
          <p:sp>
            <p:nvSpPr>
              <p:cNvPr id="45" name="矩形 44"/>
              <p:cNvSpPr/>
              <p:nvPr/>
            </p:nvSpPr>
            <p:spPr>
              <a:xfrm>
                <a:off x="564" y="1235"/>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矩形 45"/>
              <p:cNvSpPr/>
              <p:nvPr/>
            </p:nvSpPr>
            <p:spPr>
              <a:xfrm>
                <a:off x="564" y="1689"/>
                <a:ext cx="344" cy="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cxnSp>
          <p:nvCxnSpPr>
            <p:cNvPr id="47" name="直接连接符 46"/>
            <p:cNvCxnSpPr/>
            <p:nvPr/>
          </p:nvCxnSpPr>
          <p:spPr>
            <a:xfrm flipH="1">
              <a:off x="7874" y="423"/>
              <a:ext cx="0" cy="986"/>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5" name="矩形 4"/>
          <p:cNvSpPr/>
          <p:nvPr/>
        </p:nvSpPr>
        <p:spPr>
          <a:xfrm>
            <a:off x="1723390" y="1007745"/>
            <a:ext cx="8049895" cy="4901565"/>
          </a:xfrm>
          <a:prstGeom prst="rect">
            <a:avLst/>
          </a:prstGeom>
          <a:gradFill>
            <a:gsLst>
              <a:gs pos="0">
                <a:schemeClr val="bg1">
                  <a:lumMod val="95000"/>
                </a:schemeClr>
              </a:gs>
              <a:gs pos="100000">
                <a:schemeClr val="bg1"/>
              </a:gs>
            </a:gsLst>
            <a:path path="circle">
              <a:fillToRect l="100000" b="100000"/>
            </a:path>
            <a:tileRect t="-100000" r="-100000"/>
          </a:gradFill>
          <a:ln>
            <a:noFill/>
          </a:ln>
          <a:effectLst>
            <a:outerShdw blurRad="63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sp>
        <p:nvSpPr>
          <p:cNvPr id="3" name="文本框 2"/>
          <p:cNvSpPr txBox="1"/>
          <p:nvPr/>
        </p:nvSpPr>
        <p:spPr>
          <a:xfrm>
            <a:off x="3411072" y="2806424"/>
            <a:ext cx="6443345" cy="1304203"/>
          </a:xfrm>
          <a:prstGeom prst="rect">
            <a:avLst/>
          </a:prstGeom>
          <a:noFill/>
        </p:spPr>
        <p:txBody>
          <a:bodyPr wrap="square" rtlCol="0">
            <a:spAutoFit/>
          </a:bodyPr>
          <a:lstStyle/>
          <a:p>
            <a:pPr marL="285750" indent="-285750">
              <a:lnSpc>
                <a:spcPct val="150000"/>
              </a:lnSpc>
              <a:buFont typeface="Wingdings" panose="05000000000000000000" charset="0"/>
              <a:buChar char=""/>
            </a:pPr>
            <a:r>
              <a:rPr lang="zh-CN" altLang="zh-CN" sz="2800" kern="100" spc="-30" dirty="0">
                <a:effectLst/>
                <a:ea typeface="仿宋" panose="02010609060101010101" pitchFamily="49" charset="-122"/>
                <a:cs typeface="Times New Roman" panose="02020603050405020304" pitchFamily="18" charset="0"/>
              </a:rPr>
              <a:t>内容为王</a:t>
            </a:r>
            <a:endParaRPr lang="en-US" altLang="zh-CN" sz="2800" kern="100" spc="-30" dirty="0">
              <a:effectLst/>
              <a:ea typeface="仿宋" panose="02010609060101010101" pitchFamily="49" charset="-122"/>
              <a:cs typeface="Times New Roman" panose="02020603050405020304" pitchFamily="18" charset="0"/>
            </a:endParaRPr>
          </a:p>
          <a:p>
            <a:pPr marL="285750" indent="-285750">
              <a:lnSpc>
                <a:spcPct val="150000"/>
              </a:lnSpc>
              <a:buFont typeface="Wingdings" panose="05000000000000000000" charset="0"/>
              <a:buChar char=""/>
            </a:pPr>
            <a:r>
              <a:rPr lang="zh-CN" altLang="zh-CN" sz="2800" kern="100" spc="-30" dirty="0">
                <a:effectLst/>
                <a:ea typeface="仿宋" panose="02010609060101010101" pitchFamily="49" charset="-122"/>
                <a:cs typeface="Times New Roman" panose="02020603050405020304" pitchFamily="18" charset="0"/>
              </a:rPr>
              <a:t>技术驱动</a:t>
            </a:r>
            <a:endParaRPr lang="zh-CN" altLang="en-US" sz="2800" dirty="0">
              <a:latin typeface="微软雅黑" panose="020B0703020204020201" charset="-122"/>
              <a:ea typeface="微软雅黑" panose="020B0703020204020201" charset="-122"/>
              <a:cs typeface="微软雅黑" panose="020B0703020204020201" charset="-122"/>
            </a:endParaRPr>
          </a:p>
        </p:txBody>
      </p:sp>
      <p:sp>
        <p:nvSpPr>
          <p:cNvPr id="30" name="文本框 29"/>
          <p:cNvSpPr txBox="1"/>
          <p:nvPr/>
        </p:nvSpPr>
        <p:spPr>
          <a:xfrm>
            <a:off x="3518535" y="1729740"/>
            <a:ext cx="4035425" cy="583565"/>
          </a:xfrm>
          <a:prstGeom prst="rect">
            <a:avLst/>
          </a:prstGeom>
          <a:noFill/>
        </p:spPr>
        <p:txBody>
          <a:bodyPr wrap="square" rtlCol="0" anchor="t">
            <a:spAutoFit/>
          </a:bodyPr>
          <a:lstStyle/>
          <a:p>
            <a:r>
              <a:rPr lang="zh-CN" altLang="en-US" sz="3200" b="1" dirty="0">
                <a:solidFill>
                  <a:schemeClr val="tx2"/>
                </a:solidFill>
                <a:latin typeface="Microsoft YaHei" panose="020B0703020204020201" charset="-122"/>
                <a:ea typeface="Microsoft YaHei" panose="020B0703020204020201" charset="-122"/>
              </a:rPr>
              <a:t>双轮驱动</a:t>
            </a:r>
          </a:p>
        </p:txBody>
      </p:sp>
      <p:sp>
        <p:nvSpPr>
          <p:cNvPr id="8" name="矩形 7"/>
          <p:cNvSpPr/>
          <p:nvPr/>
        </p:nvSpPr>
        <p:spPr>
          <a:xfrm>
            <a:off x="1870075" y="1212214"/>
            <a:ext cx="7720330" cy="4492625"/>
          </a:xfrm>
          <a:prstGeom prst="rect">
            <a:avLst/>
          </a:prstGeom>
          <a:noFill/>
          <a:ln w="63500">
            <a:gradFill>
              <a:gsLst>
                <a:gs pos="0">
                  <a:srgbClr val="CDB273"/>
                </a:gs>
                <a:gs pos="49000">
                  <a:schemeClr val="accent4">
                    <a:lumMod val="20000"/>
                    <a:lumOff val="80000"/>
                  </a:schemeClr>
                </a:gs>
                <a:gs pos="100000">
                  <a:srgbClr val="CDB273"/>
                </a:gs>
              </a:gsLst>
              <a:lin ang="27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endParaRPr>
          </a:p>
        </p:txBody>
      </p:sp>
      <p:grpSp>
        <p:nvGrpSpPr>
          <p:cNvPr id="74" name="组合 18"/>
          <p:cNvGrpSpPr/>
          <p:nvPr/>
        </p:nvGrpSpPr>
        <p:grpSpPr>
          <a:xfrm>
            <a:off x="10311765" y="4669155"/>
            <a:ext cx="1860550" cy="1174115"/>
            <a:chOff x="8921643" y="0"/>
            <a:chExt cx="1149294" cy="792164"/>
          </a:xfrm>
        </p:grpSpPr>
        <p:sp>
          <p:nvSpPr>
            <p:cNvPr id="1048667" name="MH_Other_4"/>
            <p:cNvSpPr/>
            <p:nvPr>
              <p:custDataLst>
                <p:tags r:id="rId1"/>
              </p:custDataLst>
            </p:nvPr>
          </p:nvSpPr>
          <p:spPr>
            <a:xfrm>
              <a:off x="9315632" y="397633"/>
              <a:ext cx="393989" cy="394531"/>
            </a:xfrm>
            <a:prstGeom prst="rect">
              <a:avLst/>
            </a:prstGeom>
            <a:pattFill prst="pct60">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8" name="MH_Other_4"/>
            <p:cNvSpPr/>
            <p:nvPr>
              <p:custDataLst>
                <p:tags r:id="rId2"/>
              </p:custDataLst>
            </p:nvPr>
          </p:nvSpPr>
          <p:spPr>
            <a:xfrm>
              <a:off x="8921643" y="0"/>
              <a:ext cx="393989" cy="394531"/>
            </a:xfrm>
            <a:prstGeom prst="rect">
              <a:avLst/>
            </a:prstGeom>
            <a:pattFill prst="wdDnDiag">
              <a:fgClr>
                <a:srgbClr val="CDB273"/>
              </a:fgClr>
              <a:bgClr>
                <a:srgbClr val="1F4E79"/>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sp>
          <p:nvSpPr>
            <p:cNvPr id="1048669" name="MH_Other_4"/>
            <p:cNvSpPr/>
            <p:nvPr>
              <p:custDataLst>
                <p:tags r:id="rId3"/>
              </p:custDataLst>
            </p:nvPr>
          </p:nvSpPr>
          <p:spPr>
            <a:xfrm>
              <a:off x="9709621" y="0"/>
              <a:ext cx="361316" cy="394503"/>
            </a:xfrm>
            <a:prstGeom prst="rect">
              <a:avLst/>
            </a:prstGeom>
            <a:pattFill prst="pct90">
              <a:fgClr>
                <a:srgbClr val="1F4E79"/>
              </a:fgClr>
              <a:bgClr>
                <a:srgbClr val="CDB273"/>
              </a:bgClr>
            </a:pattFill>
            <a:ln w="3175">
              <a:noFill/>
            </a:ln>
          </p:spPr>
          <p:txBody>
            <a:bodyPr anchor="ctr"/>
            <a:lstStyle/>
            <a:p>
              <a:pPr algn="ctr"/>
              <a:endParaRPr lang="zh-CN" altLang="zh-CN" sz="1900" dirty="0">
                <a:solidFill>
                  <a:srgbClr val="FFFFFF"/>
                </a:solidFill>
                <a:latin typeface="Arial" panose="020B0604020202090204" pitchFamily="34" charset="0"/>
                <a:ea typeface="宋体" panose="02010600030101010101" pitchFamily="2" charset="-122"/>
              </a:endParaRPr>
            </a:p>
          </p:txBody>
        </p:sp>
      </p:grpSp>
      <p:sp>
        <p:nvSpPr>
          <p:cNvPr id="14" name="椭圆 13"/>
          <p:cNvSpPr/>
          <p:nvPr/>
        </p:nvSpPr>
        <p:spPr>
          <a:xfrm>
            <a:off x="611505" y="621030"/>
            <a:ext cx="2517140" cy="2486025"/>
          </a:xfrm>
          <a:prstGeom prst="ellipse">
            <a:avLst/>
          </a:prstGeom>
          <a:gradFill>
            <a:gsLst>
              <a:gs pos="100000">
                <a:srgbClr val="CAB178"/>
              </a:gs>
              <a:gs pos="0">
                <a:srgbClr val="F6E3B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rot="20700000">
            <a:off x="603885" y="1202641"/>
            <a:ext cx="2532380" cy="1323439"/>
          </a:xfrm>
          <a:prstGeom prst="rect">
            <a:avLst/>
          </a:prstGeom>
          <a:noFill/>
        </p:spPr>
        <p:txBody>
          <a:bodyPr wrap="square" rtlCol="0">
            <a:spAutoFit/>
          </a:bodyPr>
          <a:lstStyle/>
          <a:p>
            <a:pPr indent="0" algn="ctr">
              <a:lnSpc>
                <a:spcPct val="100000"/>
              </a:lnSpc>
              <a:buFont typeface="Wingdings" panose="05000000000000000000" charset="0"/>
              <a:buNone/>
            </a:pPr>
            <a:r>
              <a:rPr lang="zh-CN" altLang="en-US" sz="4000" b="1" dirty="0">
                <a:solidFill>
                  <a:srgbClr val="1F4E79"/>
                </a:solidFill>
                <a:latin typeface="Microsoft YaHei" panose="020B0703020204020201" charset="-122"/>
                <a:ea typeface="Microsoft YaHei" panose="020B0703020204020201" charset="-122"/>
                <a:cs typeface="微软雅黑" panose="020B0703020204020201" charset="-122"/>
              </a:rPr>
              <a:t>内容</a:t>
            </a:r>
            <a:endParaRPr lang="en-US" altLang="zh-CN" sz="4000" b="1" dirty="0">
              <a:solidFill>
                <a:srgbClr val="1F4E79"/>
              </a:solidFill>
              <a:latin typeface="Microsoft YaHei" panose="020B0703020204020201" charset="-122"/>
              <a:ea typeface="Microsoft YaHei" panose="020B0703020204020201" charset="-122"/>
              <a:cs typeface="微软雅黑" panose="020B0703020204020201" charset="-122"/>
            </a:endParaRPr>
          </a:p>
          <a:p>
            <a:pPr indent="0" algn="ctr">
              <a:lnSpc>
                <a:spcPct val="100000"/>
              </a:lnSpc>
              <a:buFont typeface="Wingdings" panose="05000000000000000000" charset="0"/>
              <a:buNone/>
            </a:pPr>
            <a:r>
              <a:rPr lang="zh-CN" altLang="en-US" sz="4000" b="1" dirty="0">
                <a:solidFill>
                  <a:srgbClr val="1F4E79"/>
                </a:solidFill>
                <a:latin typeface="Microsoft YaHei" panose="020B0703020204020201" charset="-122"/>
                <a:ea typeface="Microsoft YaHei" panose="020B0703020204020201" charset="-122"/>
                <a:cs typeface="微软雅黑" panose="020B0703020204020201" charset="-122"/>
              </a:rPr>
              <a:t>技术</a:t>
            </a:r>
          </a:p>
        </p:txBody>
      </p:sp>
      <p:sp>
        <p:nvSpPr>
          <p:cNvPr id="16" name="椭圆 15"/>
          <p:cNvSpPr/>
          <p:nvPr/>
        </p:nvSpPr>
        <p:spPr>
          <a:xfrm>
            <a:off x="771525" y="775335"/>
            <a:ext cx="2219960" cy="2170430"/>
          </a:xfrm>
          <a:prstGeom prst="ellipse">
            <a:avLst/>
          </a:prstGeom>
          <a:noFill/>
          <a:ln w="28575">
            <a:solidFill>
              <a:srgbClr val="1F4E79"/>
            </a:solidFill>
          </a:ln>
          <a:extLst>
            <a:ext uri="{909E8E84-426E-40DD-AFC4-6F175D3DCCD1}">
              <a14:hiddenFill xmlns:a14="http://schemas.microsoft.com/office/drawing/2010/main">
                <a:solidFill>
                  <a:srgbClr val="CDB2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741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C:\Users\Chrismuser\Desktop\2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4" y="-2117"/>
            <a:ext cx="12172061" cy="68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图片 21" descr="图片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2" y="0"/>
            <a:ext cx="12201687" cy="737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7" name="组合 22"/>
          <p:cNvGrpSpPr/>
          <p:nvPr/>
        </p:nvGrpSpPr>
        <p:grpSpPr bwMode="auto">
          <a:xfrm>
            <a:off x="4935507" y="5061817"/>
            <a:ext cx="2456844" cy="1339520"/>
            <a:chOff x="3101208" y="4406485"/>
            <a:chExt cx="2910952" cy="1763383"/>
          </a:xfrm>
          <a:noFill/>
        </p:grpSpPr>
        <p:pic>
          <p:nvPicPr>
            <p:cNvPr id="88108" name="Picture 2" descr="C:\Users\Administrator\Desktop\图片2.png"/>
            <p:cNvPicPr>
              <a:picLocks noChangeAspect="1"/>
            </p:cNvPicPr>
            <p:nvPr/>
          </p:nvPicPr>
          <p:blipFill>
            <a:blip r:embed="rId5">
              <a:biLevel thresh="50000"/>
              <a:grayscl/>
              <a:extLst>
                <a:ext uri="{28A0092B-C50C-407E-A947-70E740481C1C}">
                  <a14:useLocalDpi xmlns:a14="http://schemas.microsoft.com/office/drawing/2010/main" val="0"/>
                </a:ext>
              </a:extLst>
            </a:blip>
            <a:srcRect/>
            <a:stretch>
              <a:fillRect/>
            </a:stretch>
          </p:blipFill>
          <p:spPr bwMode="auto">
            <a:xfrm>
              <a:off x="3101208" y="4406485"/>
              <a:ext cx="2910952" cy="17633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567562" y="5389857"/>
              <a:ext cx="1865416" cy="498216"/>
            </a:xfrm>
            <a:prstGeom prst="rect">
              <a:avLst/>
            </a:prstGeom>
            <a:grpFill/>
          </p:spPr>
          <p:txBody>
            <a:bodyPr>
              <a:spAutoFit/>
            </a:bodyPr>
            <a:lstStyle/>
            <a:p>
              <a:pPr algn="ctr" eaLnBrk="1" hangingPunct="1">
                <a:defRPr/>
              </a:pPr>
              <a:r>
                <a:rPr lang="zh-CN" altLang="en-US" sz="1865" dirty="0">
                  <a:solidFill>
                    <a:schemeClr val="bg1"/>
                  </a:solidFill>
                  <a:latin typeface="微软雅黑" panose="020B0703020204020201" charset="-122"/>
                  <a:ea typeface="微软雅黑" panose="020B0703020204020201" charset="-122"/>
                  <a:cs typeface="+mn-cs"/>
                </a:rPr>
                <a:t>荔枝云平台</a:t>
              </a:r>
            </a:p>
          </p:txBody>
        </p:sp>
        <p:pic>
          <p:nvPicPr>
            <p:cNvPr id="88110" name="Picture 2" descr="F:\JSTV\台标.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50997" y="4887002"/>
              <a:ext cx="534967" cy="461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0" name="新月形 29"/>
          <p:cNvSpPr/>
          <p:nvPr/>
        </p:nvSpPr>
        <p:spPr>
          <a:xfrm rot="5400000">
            <a:off x="4876255" y="-590404"/>
            <a:ext cx="2507631" cy="11577424"/>
          </a:xfrm>
          <a:prstGeom prst="moon">
            <a:avLst>
              <a:gd name="adj" fmla="val 5886"/>
            </a:avLst>
          </a:prstGeom>
          <a:gradFill>
            <a:gsLst>
              <a:gs pos="0">
                <a:srgbClr val="CAB178">
                  <a:alpha val="22000"/>
                </a:srgbClr>
              </a:gs>
              <a:gs pos="43000">
                <a:srgbClr val="CDB273"/>
              </a:gs>
              <a:gs pos="100000">
                <a:srgbClr val="CAB178">
                  <a:alpha val="3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31" name="椭圆 30"/>
          <p:cNvSpPr/>
          <p:nvPr/>
        </p:nvSpPr>
        <p:spPr>
          <a:xfrm>
            <a:off x="1295739" y="4812112"/>
            <a:ext cx="418997" cy="378790"/>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88070" name="TextBox 31"/>
          <p:cNvSpPr txBox="1">
            <a:spLocks noChangeArrowheads="1"/>
          </p:cNvSpPr>
          <p:nvPr/>
        </p:nvSpPr>
        <p:spPr bwMode="auto">
          <a:xfrm>
            <a:off x="933879" y="5521021"/>
            <a:ext cx="1640011"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zh-CN" altLang="en-US" sz="1865">
                <a:solidFill>
                  <a:srgbClr val="DAE3F3"/>
                </a:solidFill>
                <a:latin typeface="微软雅黑" panose="020B0703020204020201" charset="-122"/>
                <a:ea typeface="微软雅黑" panose="020B0703020204020201" charset="-122"/>
                <a:cs typeface="微软雅黑" panose="020B0703020204020201" charset="-122"/>
              </a:rPr>
              <a:t>内容汇聚</a:t>
            </a:r>
          </a:p>
        </p:txBody>
      </p:sp>
      <p:sp>
        <p:nvSpPr>
          <p:cNvPr id="33" name="TextBox 32"/>
          <p:cNvSpPr txBox="1"/>
          <p:nvPr/>
        </p:nvSpPr>
        <p:spPr>
          <a:xfrm>
            <a:off x="2468082" y="4814229"/>
            <a:ext cx="1612502" cy="386080"/>
          </a:xfrm>
          <a:prstGeom prst="rect">
            <a:avLst/>
          </a:prstGeom>
          <a:noFill/>
        </p:spPr>
        <p:txBody>
          <a:bodyPr>
            <a:spAutoFit/>
          </a:bodyPr>
          <a:lstStyle/>
          <a:p>
            <a:pPr algn="ctr" eaLnBrk="1" hangingPunct="1">
              <a:defRPr/>
            </a:pPr>
            <a:r>
              <a:rPr lang="zh-CN" altLang="en-US" sz="1920" dirty="0">
                <a:solidFill>
                  <a:schemeClr val="accent5">
                    <a:lumMod val="20000"/>
                    <a:lumOff val="80000"/>
                  </a:schemeClr>
                </a:solidFill>
                <a:latin typeface="微软雅黑" panose="020B0703020204020201" charset="-122"/>
                <a:ea typeface="微软雅黑" panose="020B0703020204020201" charset="-122"/>
                <a:cs typeface="+mn-cs"/>
              </a:rPr>
              <a:t>智能分析</a:t>
            </a:r>
          </a:p>
        </p:txBody>
      </p:sp>
      <p:sp>
        <p:nvSpPr>
          <p:cNvPr id="88072" name="TextBox 33"/>
          <p:cNvSpPr txBox="1">
            <a:spLocks noChangeArrowheads="1"/>
          </p:cNvSpPr>
          <p:nvPr/>
        </p:nvSpPr>
        <p:spPr bwMode="auto">
          <a:xfrm>
            <a:off x="4455142" y="4429090"/>
            <a:ext cx="1642128"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zh-CN" altLang="en-US" sz="1865">
                <a:solidFill>
                  <a:srgbClr val="DAE3F3"/>
                </a:solidFill>
                <a:latin typeface="微软雅黑" panose="020B0703020204020201" charset="-122"/>
                <a:ea typeface="微软雅黑" panose="020B0703020204020201" charset="-122"/>
                <a:cs typeface="微软雅黑" panose="020B0703020204020201" charset="-122"/>
              </a:rPr>
              <a:t>策划组织</a:t>
            </a:r>
          </a:p>
        </p:txBody>
      </p:sp>
      <p:sp>
        <p:nvSpPr>
          <p:cNvPr id="88073" name="TextBox 34"/>
          <p:cNvSpPr txBox="1">
            <a:spLocks noChangeArrowheads="1"/>
          </p:cNvSpPr>
          <p:nvPr/>
        </p:nvSpPr>
        <p:spPr bwMode="auto">
          <a:xfrm>
            <a:off x="6097270" y="4414277"/>
            <a:ext cx="1640011"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zh-CN" altLang="en-US" sz="1865">
                <a:solidFill>
                  <a:srgbClr val="DAE3F3"/>
                </a:solidFill>
                <a:latin typeface="微软雅黑" panose="020B0703020204020201" charset="-122"/>
                <a:ea typeface="微软雅黑" panose="020B0703020204020201" charset="-122"/>
                <a:cs typeface="微软雅黑" panose="020B0703020204020201" charset="-122"/>
              </a:rPr>
              <a:t>融合生产</a:t>
            </a:r>
          </a:p>
        </p:txBody>
      </p:sp>
      <p:sp>
        <p:nvSpPr>
          <p:cNvPr id="88074" name="TextBox 35"/>
          <p:cNvSpPr txBox="1">
            <a:spLocks noChangeArrowheads="1"/>
          </p:cNvSpPr>
          <p:nvPr/>
        </p:nvSpPr>
        <p:spPr bwMode="auto">
          <a:xfrm>
            <a:off x="7934083" y="4744395"/>
            <a:ext cx="1642128"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zh-CN" altLang="en-US" sz="1865">
                <a:solidFill>
                  <a:srgbClr val="DAE3F3"/>
                </a:solidFill>
                <a:latin typeface="微软雅黑" panose="020B0703020204020201" charset="-122"/>
                <a:ea typeface="微软雅黑" panose="020B0703020204020201" charset="-122"/>
                <a:cs typeface="微软雅黑" panose="020B0703020204020201" charset="-122"/>
              </a:rPr>
              <a:t>多元发布</a:t>
            </a:r>
          </a:p>
        </p:txBody>
      </p:sp>
      <p:sp>
        <p:nvSpPr>
          <p:cNvPr id="37" name="椭圆 36"/>
          <p:cNvSpPr/>
          <p:nvPr/>
        </p:nvSpPr>
        <p:spPr>
          <a:xfrm>
            <a:off x="2868034" y="4211127"/>
            <a:ext cx="421112" cy="376674"/>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38" name="椭圆 37"/>
          <p:cNvSpPr/>
          <p:nvPr/>
        </p:nvSpPr>
        <p:spPr>
          <a:xfrm>
            <a:off x="4819119" y="3864079"/>
            <a:ext cx="418997" cy="376674"/>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39" name="椭圆 38"/>
          <p:cNvSpPr/>
          <p:nvPr/>
        </p:nvSpPr>
        <p:spPr>
          <a:xfrm>
            <a:off x="6528964" y="3853499"/>
            <a:ext cx="418997" cy="376674"/>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40" name="椭圆 39"/>
          <p:cNvSpPr/>
          <p:nvPr/>
        </p:nvSpPr>
        <p:spPr>
          <a:xfrm>
            <a:off x="8556230" y="4107430"/>
            <a:ext cx="418997" cy="376674"/>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88079" name="TextBox 40"/>
          <p:cNvSpPr txBox="1">
            <a:spLocks noChangeArrowheads="1"/>
          </p:cNvSpPr>
          <p:nvPr/>
        </p:nvSpPr>
        <p:spPr bwMode="auto">
          <a:xfrm>
            <a:off x="997363" y="2056892"/>
            <a:ext cx="19024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门户网站</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视频网站</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微博</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微信</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新闻热线</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地方台供稿</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通讯员供稿</a:t>
            </a:r>
          </a:p>
        </p:txBody>
      </p:sp>
      <p:sp>
        <p:nvSpPr>
          <p:cNvPr id="88080" name="TextBox 41"/>
          <p:cNvSpPr txBox="1">
            <a:spLocks noChangeArrowheads="1"/>
          </p:cNvSpPr>
          <p:nvPr/>
        </p:nvSpPr>
        <p:spPr bwMode="auto">
          <a:xfrm>
            <a:off x="2645839" y="1874904"/>
            <a:ext cx="1902414"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新闻热点分析</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舆情分析</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重大主题专区</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新闻事件专区</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智能分类推荐</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关联性分析</a:t>
            </a:r>
          </a:p>
        </p:txBody>
      </p:sp>
      <p:sp>
        <p:nvSpPr>
          <p:cNvPr id="43" name="TextBox 42"/>
          <p:cNvSpPr txBox="1"/>
          <p:nvPr/>
        </p:nvSpPr>
        <p:spPr>
          <a:xfrm>
            <a:off x="4595814" y="1740060"/>
            <a:ext cx="1900873" cy="1938020"/>
          </a:xfrm>
          <a:prstGeom prst="rect">
            <a:avLst/>
          </a:prstGeom>
          <a:noFill/>
          <a:effectLst>
            <a:glow rad="101600">
              <a:schemeClr val="accent5">
                <a:satMod val="175000"/>
                <a:alpha val="40000"/>
              </a:schemeClr>
            </a:glow>
          </a:effectLst>
        </p:spPr>
        <p:txBody>
          <a:bodyPr>
            <a:spAutoFit/>
          </a:bodyPr>
          <a:lstStyle/>
          <a:p>
            <a:pPr algn="ctr" eaLnBrk="1" hangingPunct="1">
              <a:lnSpc>
                <a:spcPct val="150000"/>
              </a:lnSpc>
              <a:defRPr/>
            </a:pPr>
            <a:r>
              <a:rPr lang="zh-CN" altLang="en-US" sz="1600">
                <a:solidFill>
                  <a:schemeClr val="bg1"/>
                </a:solidFill>
                <a:latin typeface="微软雅黑" panose="020B0703020204020201" charset="-122"/>
                <a:ea typeface="微软雅黑" panose="020B0703020204020201" charset="-122"/>
                <a:cs typeface="+mn-cs"/>
              </a:rPr>
              <a:t>选题汇聚</a:t>
            </a:r>
          </a:p>
          <a:p>
            <a:pPr algn="ctr" eaLnBrk="1" hangingPunct="1">
              <a:lnSpc>
                <a:spcPct val="150000"/>
              </a:lnSpc>
              <a:defRPr/>
            </a:pPr>
            <a:r>
              <a:rPr lang="zh-CN" altLang="en-US" sz="1600">
                <a:solidFill>
                  <a:schemeClr val="bg1"/>
                </a:solidFill>
                <a:latin typeface="微软雅黑" panose="020B0703020204020201" charset="-122"/>
                <a:ea typeface="微软雅黑" panose="020B0703020204020201" charset="-122"/>
                <a:cs typeface="+mn-cs"/>
              </a:rPr>
              <a:t>内容策划</a:t>
            </a:r>
          </a:p>
          <a:p>
            <a:pPr algn="ctr" eaLnBrk="1" hangingPunct="1">
              <a:lnSpc>
                <a:spcPct val="150000"/>
              </a:lnSpc>
              <a:defRPr/>
            </a:pPr>
            <a:r>
              <a:rPr lang="zh-CN" altLang="en-US" sz="1600">
                <a:solidFill>
                  <a:schemeClr val="bg1"/>
                </a:solidFill>
                <a:latin typeface="微软雅黑" panose="020B0703020204020201" charset="-122"/>
                <a:ea typeface="微软雅黑" panose="020B0703020204020201" charset="-122"/>
                <a:cs typeface="+mn-cs"/>
              </a:rPr>
              <a:t>订制采集</a:t>
            </a:r>
          </a:p>
          <a:p>
            <a:pPr algn="ctr" eaLnBrk="1" hangingPunct="1">
              <a:lnSpc>
                <a:spcPct val="150000"/>
              </a:lnSpc>
              <a:defRPr/>
            </a:pPr>
            <a:r>
              <a:rPr lang="zh-CN" altLang="en-US" sz="1600">
                <a:solidFill>
                  <a:schemeClr val="bg1"/>
                </a:solidFill>
                <a:latin typeface="微软雅黑" panose="020B0703020204020201" charset="-122"/>
                <a:ea typeface="微软雅黑" panose="020B0703020204020201" charset="-122"/>
                <a:cs typeface="+mn-cs"/>
              </a:rPr>
              <a:t>资源调度</a:t>
            </a:r>
          </a:p>
          <a:p>
            <a:pPr algn="ctr" eaLnBrk="1" hangingPunct="1">
              <a:lnSpc>
                <a:spcPct val="150000"/>
              </a:lnSpc>
              <a:defRPr/>
            </a:pPr>
            <a:r>
              <a:rPr lang="zh-CN" altLang="en-US" sz="1600">
                <a:solidFill>
                  <a:schemeClr val="bg1"/>
                </a:solidFill>
                <a:latin typeface="微软雅黑" panose="020B0703020204020201" charset="-122"/>
                <a:ea typeface="微软雅黑" panose="020B0703020204020201" charset="-122"/>
                <a:cs typeface="+mn-cs"/>
              </a:rPr>
              <a:t>流程监控</a:t>
            </a:r>
          </a:p>
        </p:txBody>
      </p:sp>
      <p:sp>
        <p:nvSpPr>
          <p:cNvPr id="88084" name="TextBox 43"/>
          <p:cNvSpPr txBox="1">
            <a:spLocks noChangeArrowheads="1"/>
          </p:cNvSpPr>
          <p:nvPr/>
        </p:nvSpPr>
        <p:spPr bwMode="auto">
          <a:xfrm>
            <a:off x="6251748" y="1783910"/>
            <a:ext cx="1921459"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全媒体报道</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同步传输</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上传下载</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全媒体编辑</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云审片</a:t>
            </a:r>
          </a:p>
        </p:txBody>
      </p:sp>
      <p:sp>
        <p:nvSpPr>
          <p:cNvPr id="45" name="椭圆 44"/>
          <p:cNvSpPr/>
          <p:nvPr/>
        </p:nvSpPr>
        <p:spPr>
          <a:xfrm>
            <a:off x="10496733" y="4733815"/>
            <a:ext cx="418997" cy="378789"/>
          </a:xfrm>
          <a:prstGeom prst="ellipse">
            <a:avLst/>
          </a:prstGeom>
          <a:solidFill>
            <a:schemeClr val="bg1"/>
          </a:solidFill>
          <a:ln w="76200">
            <a:solidFill>
              <a:srgbClr val="CDB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
          </a:p>
        </p:txBody>
      </p:sp>
      <p:sp>
        <p:nvSpPr>
          <p:cNvPr id="46" name="TextBox 45"/>
          <p:cNvSpPr txBox="1"/>
          <p:nvPr/>
        </p:nvSpPr>
        <p:spPr>
          <a:xfrm>
            <a:off x="9466172" y="5508324"/>
            <a:ext cx="1900297" cy="386080"/>
          </a:xfrm>
          <a:prstGeom prst="rect">
            <a:avLst/>
          </a:prstGeom>
          <a:noFill/>
        </p:spPr>
        <p:txBody>
          <a:bodyPr>
            <a:spAutoFit/>
          </a:bodyPr>
          <a:lstStyle/>
          <a:p>
            <a:pPr algn="ctr" eaLnBrk="1" hangingPunct="1">
              <a:defRPr/>
            </a:pPr>
            <a:r>
              <a:rPr lang="zh-CN" altLang="en-US" sz="1920" dirty="0">
                <a:solidFill>
                  <a:schemeClr val="accent5">
                    <a:lumMod val="20000"/>
                    <a:lumOff val="80000"/>
                  </a:schemeClr>
                </a:solidFill>
                <a:latin typeface="微软雅黑" panose="020B0703020204020201" charset="-122"/>
                <a:ea typeface="微软雅黑" panose="020B0703020204020201" charset="-122"/>
                <a:cs typeface="+mn-cs"/>
              </a:rPr>
              <a:t>拓展合作</a:t>
            </a:r>
          </a:p>
        </p:txBody>
      </p:sp>
      <p:sp>
        <p:nvSpPr>
          <p:cNvPr id="88087" name="TextBox 46"/>
          <p:cNvSpPr txBox="1">
            <a:spLocks noChangeArrowheads="1"/>
          </p:cNvSpPr>
          <p:nvPr/>
        </p:nvSpPr>
        <p:spPr bwMode="auto">
          <a:xfrm>
            <a:off x="8037774" y="1716194"/>
            <a:ext cx="2723478"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电视频道</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广播频率</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荔枝网、我苏网</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荔枝新闻、我苏客户端</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微博微信</a:t>
            </a:r>
          </a:p>
          <a:p>
            <a:pPr algn="ctr" eaLnBrk="1" hangingPunct="1">
              <a:lnSpc>
                <a:spcPct val="150000"/>
              </a:lnSpc>
            </a:pPr>
            <a:r>
              <a:rPr lang="zh-CN" altLang="en-US" sz="1600">
                <a:solidFill>
                  <a:schemeClr val="bg1"/>
                </a:solidFill>
                <a:latin typeface="微软雅黑" panose="020B0703020204020201" charset="-122"/>
                <a:ea typeface="微软雅黑" panose="020B0703020204020201" charset="-122"/>
                <a:cs typeface="微软雅黑" panose="020B0703020204020201" charset="-122"/>
              </a:rPr>
              <a:t>用户互动</a:t>
            </a:r>
          </a:p>
        </p:txBody>
      </p:sp>
      <p:sp>
        <p:nvSpPr>
          <p:cNvPr id="88088" name="TextBox 47"/>
          <p:cNvSpPr txBox="1">
            <a:spLocks noChangeArrowheads="1"/>
          </p:cNvSpPr>
          <p:nvPr/>
        </p:nvSpPr>
        <p:spPr bwMode="auto">
          <a:xfrm>
            <a:off x="10092551" y="3119196"/>
            <a:ext cx="1534204"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直播云服务</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内容云服务</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广告云服务</a:t>
            </a:r>
          </a:p>
          <a:p>
            <a:pPr algn="ctr" eaLnBrk="1" hangingPunct="1">
              <a:lnSpc>
                <a:spcPct val="150000"/>
              </a:lnSpc>
            </a:pPr>
            <a:r>
              <a:rPr lang="zh-CN" altLang="en-US" sz="1600" dirty="0">
                <a:solidFill>
                  <a:schemeClr val="bg1"/>
                </a:solidFill>
                <a:latin typeface="微软雅黑" panose="020B0703020204020201" charset="-122"/>
                <a:ea typeface="微软雅黑" panose="020B0703020204020201" charset="-122"/>
                <a:cs typeface="微软雅黑" panose="020B0703020204020201" charset="-122"/>
              </a:rPr>
              <a:t>用户云运营</a:t>
            </a:r>
          </a:p>
        </p:txBody>
      </p:sp>
      <p:sp>
        <p:nvSpPr>
          <p:cNvPr id="49" name="左中括号 48"/>
          <p:cNvSpPr/>
          <p:nvPr/>
        </p:nvSpPr>
        <p:spPr>
          <a:xfrm>
            <a:off x="928274" y="2222768"/>
            <a:ext cx="69529" cy="2206057"/>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左中括号 49"/>
          <p:cNvSpPr/>
          <p:nvPr/>
        </p:nvSpPr>
        <p:spPr>
          <a:xfrm>
            <a:off x="2724928" y="2074319"/>
            <a:ext cx="54858" cy="1828277"/>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p>
        </p:txBody>
      </p:sp>
      <p:sp>
        <p:nvSpPr>
          <p:cNvPr id="51" name="左中括号 50"/>
          <p:cNvSpPr/>
          <p:nvPr/>
        </p:nvSpPr>
        <p:spPr>
          <a:xfrm>
            <a:off x="4776310" y="1957821"/>
            <a:ext cx="54858" cy="1431285"/>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p>
        </p:txBody>
      </p:sp>
      <p:sp>
        <p:nvSpPr>
          <p:cNvPr id="52" name="左中括号 51"/>
          <p:cNvSpPr/>
          <p:nvPr/>
        </p:nvSpPr>
        <p:spPr>
          <a:xfrm>
            <a:off x="8187068" y="1943518"/>
            <a:ext cx="54858" cy="1755412"/>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p>
        </p:txBody>
      </p:sp>
      <p:sp>
        <p:nvSpPr>
          <p:cNvPr id="53" name="左中括号 52"/>
          <p:cNvSpPr/>
          <p:nvPr/>
        </p:nvSpPr>
        <p:spPr>
          <a:xfrm>
            <a:off x="10097434" y="3317795"/>
            <a:ext cx="62671" cy="1032929"/>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p>
        </p:txBody>
      </p:sp>
      <p:sp>
        <p:nvSpPr>
          <p:cNvPr id="54" name="左中括号 53"/>
          <p:cNvSpPr/>
          <p:nvPr/>
        </p:nvSpPr>
        <p:spPr>
          <a:xfrm>
            <a:off x="6475306" y="1971073"/>
            <a:ext cx="54858" cy="1455865"/>
          </a:xfrm>
          <a:prstGeom prst="leftBracket">
            <a:avLst/>
          </a:prstGeom>
          <a:ln w="12700">
            <a:solidFill>
              <a:schemeClr val="bg1"/>
            </a:solidFill>
          </a:ln>
          <a:effectLst>
            <a:glow rad="63500">
              <a:srgbClr val="CDB273">
                <a:alpha val="40000"/>
              </a:srgbClr>
            </a:glo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35"/>
          </a:p>
        </p:txBody>
      </p:sp>
      <p:sp>
        <p:nvSpPr>
          <p:cNvPr id="88107" name="标题 1"/>
          <p:cNvSpPr txBox="1">
            <a:spLocks noChangeArrowheads="1"/>
          </p:cNvSpPr>
          <p:nvPr/>
        </p:nvSpPr>
        <p:spPr bwMode="auto">
          <a:xfrm>
            <a:off x="657828" y="482032"/>
            <a:ext cx="1097220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11" tIns="54855" rIns="109711" bIns="54855" anchor="ctr">
            <a:spAutoFit/>
          </a:bodyPr>
          <a:lstStyle>
            <a:lvl1pPr defTabSz="1219200">
              <a:defRPr b="1">
                <a:solidFill>
                  <a:schemeClr val="tx1"/>
                </a:solidFill>
                <a:latin typeface="Arial" panose="020B0604020202090204" pitchFamily="34" charset="0"/>
                <a:ea typeface="黑体" panose="02010609060101010101" pitchFamily="49" charset="-122"/>
                <a:cs typeface="黑体" panose="02010609060101010101" pitchFamily="49" charset="-122"/>
              </a:defRPr>
            </a:lvl1pPr>
            <a:lvl2pPr defTabSz="1219200">
              <a:defRPr b="1">
                <a:solidFill>
                  <a:schemeClr val="tx1"/>
                </a:solidFill>
                <a:latin typeface="Arial" panose="020B0604020202090204" pitchFamily="34" charset="0"/>
                <a:ea typeface="黑体" panose="02010609060101010101" pitchFamily="49" charset="-122"/>
                <a:cs typeface="黑体" panose="02010609060101010101" pitchFamily="49" charset="-122"/>
              </a:defRPr>
            </a:lvl2pPr>
            <a:lvl3pPr defTabSz="1219200">
              <a:defRPr b="1">
                <a:solidFill>
                  <a:schemeClr val="tx1"/>
                </a:solidFill>
                <a:latin typeface="Arial" panose="020B0604020202090204" pitchFamily="34" charset="0"/>
                <a:ea typeface="黑体" panose="02010609060101010101" pitchFamily="49" charset="-122"/>
                <a:cs typeface="黑体" panose="02010609060101010101" pitchFamily="49" charset="-122"/>
              </a:defRPr>
            </a:lvl3pPr>
            <a:lvl4pPr defTabSz="1219200">
              <a:defRPr b="1">
                <a:solidFill>
                  <a:schemeClr val="tx1"/>
                </a:solidFill>
                <a:latin typeface="Arial" panose="020B0604020202090204" pitchFamily="34" charset="0"/>
                <a:ea typeface="黑体" panose="02010609060101010101" pitchFamily="49" charset="-122"/>
                <a:cs typeface="黑体" panose="02010609060101010101" pitchFamily="49" charset="-122"/>
              </a:defRPr>
            </a:lvl4pPr>
            <a:lvl5pPr defTabSz="1219200">
              <a:defRPr b="1">
                <a:solidFill>
                  <a:schemeClr val="tx1"/>
                </a:solidFill>
                <a:latin typeface="Arial" panose="020B0604020202090204" pitchFamily="34" charset="0"/>
                <a:ea typeface="黑体" panose="02010609060101010101" pitchFamily="49" charset="-122"/>
                <a:cs typeface="黑体" panose="02010609060101010101" pitchFamily="49" charset="-122"/>
              </a:defRPr>
            </a:lvl5pPr>
            <a:lvl6pPr defTabSz="1219200" eaLnBrk="0" fontAlgn="base" hangingPunct="0">
              <a:spcBef>
                <a:spcPct val="0"/>
              </a:spcBef>
              <a:spcAft>
                <a:spcPct val="0"/>
              </a:spcAft>
              <a:defRPr b="1">
                <a:solidFill>
                  <a:schemeClr val="tx1"/>
                </a:solidFill>
                <a:latin typeface="Arial" panose="020B0604020202090204" pitchFamily="34" charset="0"/>
                <a:ea typeface="黑体" panose="02010609060101010101" pitchFamily="49" charset="-122"/>
                <a:cs typeface="黑体" panose="02010609060101010101" pitchFamily="49" charset="-122"/>
              </a:defRPr>
            </a:lvl6pPr>
            <a:lvl7pPr defTabSz="1219200" eaLnBrk="0" fontAlgn="base" hangingPunct="0">
              <a:spcBef>
                <a:spcPct val="0"/>
              </a:spcBef>
              <a:spcAft>
                <a:spcPct val="0"/>
              </a:spcAft>
              <a:defRPr b="1">
                <a:solidFill>
                  <a:schemeClr val="tx1"/>
                </a:solidFill>
                <a:latin typeface="Arial" panose="020B0604020202090204" pitchFamily="34" charset="0"/>
                <a:ea typeface="黑体" panose="02010609060101010101" pitchFamily="49" charset="-122"/>
                <a:cs typeface="黑体" panose="02010609060101010101" pitchFamily="49" charset="-122"/>
              </a:defRPr>
            </a:lvl7pPr>
            <a:lvl8pPr defTabSz="1219200" eaLnBrk="0" fontAlgn="base" hangingPunct="0">
              <a:spcBef>
                <a:spcPct val="0"/>
              </a:spcBef>
              <a:spcAft>
                <a:spcPct val="0"/>
              </a:spcAft>
              <a:defRPr b="1">
                <a:solidFill>
                  <a:schemeClr val="tx1"/>
                </a:solidFill>
                <a:latin typeface="Arial" panose="020B0604020202090204" pitchFamily="34" charset="0"/>
                <a:ea typeface="黑体" panose="02010609060101010101" pitchFamily="49" charset="-122"/>
                <a:cs typeface="黑体" panose="02010609060101010101" pitchFamily="49" charset="-122"/>
              </a:defRPr>
            </a:lvl8pPr>
            <a:lvl9pPr defTabSz="1219200" eaLnBrk="0" fontAlgn="base" hangingPunct="0">
              <a:spcBef>
                <a:spcPct val="0"/>
              </a:spcBef>
              <a:spcAft>
                <a:spcPct val="0"/>
              </a:spcAft>
              <a:defRPr b="1">
                <a:solidFill>
                  <a:schemeClr val="tx1"/>
                </a:solidFill>
                <a:latin typeface="Arial" panose="020B0604020202090204" pitchFamily="34" charset="0"/>
                <a:ea typeface="黑体" panose="02010609060101010101" pitchFamily="49" charset="-122"/>
                <a:cs typeface="黑体" panose="02010609060101010101" pitchFamily="49" charset="-122"/>
              </a:defRPr>
            </a:lvl9pPr>
          </a:lstStyle>
          <a:p>
            <a:pPr algn="ctr" eaLnBrk="1" hangingPunct="1"/>
            <a:r>
              <a:rPr lang="zh-CN" altLang="en-US" sz="4800" dirty="0">
                <a:solidFill>
                  <a:srgbClr val="CDB273"/>
                </a:solidFill>
                <a:latin typeface="微软雅黑" panose="020B0703020204020201" charset="-122"/>
                <a:ea typeface="微软雅黑" panose="020B0703020204020201" charset="-122"/>
                <a:cs typeface="微软雅黑" panose="020B0703020204020201" charset="-122"/>
              </a:rPr>
              <a:t>江苏广电总台融媒体云平台</a:t>
            </a:r>
          </a:p>
        </p:txBody>
      </p:sp>
      <p:sp>
        <p:nvSpPr>
          <p:cNvPr id="6" name="矩形 5"/>
          <p:cNvSpPr/>
          <p:nvPr/>
        </p:nvSpPr>
        <p:spPr>
          <a:xfrm>
            <a:off x="19685" y="6885940"/>
            <a:ext cx="11298555" cy="4921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287125" y="6885940"/>
            <a:ext cx="934720" cy="491490"/>
          </a:xfrm>
          <a:prstGeom prst="rect">
            <a:avLst/>
          </a:prstGeom>
          <a:solidFill>
            <a:srgbClr val="CDB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0.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0.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1.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707212004"/>
  <p:tag name="MH_LIBRARY" val="GRAPHIC"/>
  <p:tag name="MH_TYPE" val="Other"/>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3081</Words>
  <Application>Microsoft Office PowerPoint</Application>
  <PresentationFormat>宽屏</PresentationFormat>
  <Paragraphs>266</Paragraphs>
  <Slides>32</Slides>
  <Notes>24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zihun58hao-chuangzhonghei Regular</vt:lpstr>
      <vt:lpstr>微软雅黑</vt:lpstr>
      <vt:lpstr>微软雅黑</vt:lpstr>
      <vt:lpstr>Arial</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luobo</dc:creator>
  <cp:lastModifiedBy>陆 树鑫</cp:lastModifiedBy>
  <cp:revision>343</cp:revision>
  <dcterms:created xsi:type="dcterms:W3CDTF">2020-09-10T02:08:00Z</dcterms:created>
  <dcterms:modified xsi:type="dcterms:W3CDTF">2020-09-10T22:58:01Z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2052-2.4.0.3964</vt:lpwstr>
  </property>
</Properties>
</file>