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g" ContentType="video/mpeg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20"/>
  </p:notesMasterIdLst>
  <p:sldIdLst>
    <p:sldId id="435" r:id="rId3"/>
    <p:sldId id="454" r:id="rId4"/>
    <p:sldId id="475" r:id="rId5"/>
    <p:sldId id="463" r:id="rId6"/>
    <p:sldId id="461" r:id="rId7"/>
    <p:sldId id="476" r:id="rId8"/>
    <p:sldId id="465" r:id="rId9"/>
    <p:sldId id="466" r:id="rId10"/>
    <p:sldId id="477" r:id="rId11"/>
    <p:sldId id="467" r:id="rId12"/>
    <p:sldId id="473" r:id="rId13"/>
    <p:sldId id="478" r:id="rId14"/>
    <p:sldId id="468" r:id="rId15"/>
    <p:sldId id="455" r:id="rId16"/>
    <p:sldId id="474" r:id="rId17"/>
    <p:sldId id="453" r:id="rId18"/>
    <p:sldId id="469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17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2222"/>
    <a:srgbClr val="FAFAFA"/>
    <a:srgbClr val="FA2225"/>
    <a:srgbClr val="40BEE7"/>
    <a:srgbClr val="008691"/>
    <a:srgbClr val="FAFBEF"/>
    <a:srgbClr val="F3F6D7"/>
    <a:srgbClr val="F5FB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1" autoAdjust="0"/>
    <p:restoredTop sz="94700" autoAdjust="0"/>
  </p:normalViewPr>
  <p:slideViewPr>
    <p:cSldViewPr>
      <p:cViewPr varScale="1">
        <p:scale>
          <a:sx n="99" d="100"/>
          <a:sy n="99" d="100"/>
        </p:scale>
        <p:origin x="339" y="3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2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DD754-F49E-4351-AAFE-19D83F43501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F6036-E835-44CB-A25A-34C755DFD5D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microsoft.com/office/2007/relationships/hdphoto" Target="../media/image3.wdp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"/>
            <a:ext cx="9157821" cy="5145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-985"/>
            <a:ext cx="9157821" cy="5145470"/>
            <a:chOff x="0" y="-985"/>
            <a:chExt cx="9157821" cy="514547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85"/>
              <a:ext cx="9157821" cy="5145470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152400" y="133349"/>
              <a:ext cx="8870414" cy="4857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458328" y="233524"/>
            <a:ext cx="192873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00" dirty="0">
                <a:solidFill>
                  <a:schemeClr val="accent1"/>
                </a:solidFill>
              </a:rPr>
              <a:t>公众预防病毒措施</a:t>
            </a:r>
            <a:endParaRPr lang="zh-CN" altLang="en-US" sz="1700" dirty="0">
              <a:solidFill>
                <a:schemeClr val="accent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7" t="4074" r="24928" b="37753"/>
          <a:stretch>
            <a:fillRect/>
          </a:stretch>
        </p:blipFill>
        <p:spPr>
          <a:xfrm rot="10800000" flipH="1" flipV="1">
            <a:off x="285405" y="217842"/>
            <a:ext cx="316469" cy="310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-985"/>
            <a:ext cx="9157821" cy="5145470"/>
            <a:chOff x="0" y="-985"/>
            <a:chExt cx="9157821" cy="514547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85"/>
              <a:ext cx="9157821" cy="5145470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152400" y="133349"/>
              <a:ext cx="8870414" cy="4857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458328" y="233524"/>
            <a:ext cx="323678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00" dirty="0">
                <a:solidFill>
                  <a:schemeClr val="accent1"/>
                </a:solidFill>
              </a:rPr>
              <a:t>经过疫情流行地区预防病毒措施</a:t>
            </a:r>
            <a:endParaRPr lang="zh-CN" altLang="en-US" sz="1700" dirty="0">
              <a:solidFill>
                <a:schemeClr val="accent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7" t="4074" r="24928" b="37753"/>
          <a:stretch>
            <a:fillRect/>
          </a:stretch>
        </p:blipFill>
        <p:spPr>
          <a:xfrm rot="10800000" flipH="1" flipV="1">
            <a:off x="285405" y="217842"/>
            <a:ext cx="316469" cy="310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-985"/>
            <a:ext cx="9157821" cy="5145470"/>
            <a:chOff x="0" y="-985"/>
            <a:chExt cx="9157821" cy="514547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85"/>
              <a:ext cx="9157821" cy="5145470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152400" y="133349"/>
              <a:ext cx="8870414" cy="4857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 userDrawn="1"/>
        </p:nvSpPr>
        <p:spPr>
          <a:xfrm>
            <a:off x="458328" y="233524"/>
            <a:ext cx="236475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700" dirty="0">
                <a:solidFill>
                  <a:schemeClr val="accent1"/>
                </a:solidFill>
              </a:rPr>
              <a:t>公共场所预防病毒措施</a:t>
            </a:r>
            <a:endParaRPr lang="zh-CN" altLang="en-US" sz="1700" dirty="0">
              <a:solidFill>
                <a:schemeClr val="accent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7" t="4074" r="24928" b="37753"/>
          <a:stretch>
            <a:fillRect/>
          </a:stretch>
        </p:blipFill>
        <p:spPr>
          <a:xfrm rot="10800000" flipH="1" flipV="1">
            <a:off x="285405" y="217842"/>
            <a:ext cx="316469" cy="3106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-985"/>
            <a:ext cx="9157821" cy="5145470"/>
            <a:chOff x="0" y="-985"/>
            <a:chExt cx="9157821" cy="514547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85"/>
              <a:ext cx="9157821" cy="5145470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152400" y="133349"/>
              <a:ext cx="8870414" cy="4857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2CC75-8280-4D50-8556-C2874ADEF92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190E77-D57C-49F8-ADC2-FB99C50EBC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5"/>
            <a:ext cx="9157821" cy="5145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-985"/>
            <a:ext cx="9157821" cy="5145470"/>
            <a:chOff x="0" y="-985"/>
            <a:chExt cx="9157821" cy="5145470"/>
          </a:xfrm>
        </p:grpSpPr>
        <p:pic>
          <p:nvPicPr>
            <p:cNvPr id="4" name="图片 3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985"/>
              <a:ext cx="9157821" cy="5145470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152400" y="133349"/>
              <a:ext cx="8870414" cy="485729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B1B6A-AEF1-4ACD-BD61-958570690F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6CB991-6BD3-42F2-8A94-1903E942543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microsoft.com/office/2007/relationships/media" Target="file:///G:\&#29579;&#29577;&#40784;\&#37197;&#20048;.mp3" TargetMode="External"/><Relationship Id="rId2" Type="http://schemas.openxmlformats.org/officeDocument/2006/relationships/audio" Target="file:///G:\&#29579;&#29577;&#40784;\&#37197;&#20048;.mp3" TargetMode="Externa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5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tags" Target="../tags/tag1.xml"/><Relationship Id="rId1" Type="http://schemas.microsoft.com/office/2007/relationships/media" Target="../media/media1.mp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352800" y="1885951"/>
            <a:ext cx="5791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3600" b="1" dirty="0">
              <a:solidFill>
                <a:schemeClr val="bg1"/>
              </a:solidFill>
              <a:latin typeface="+mn-ea"/>
            </a:endParaRPr>
          </a:p>
          <a:p>
            <a:endParaRPr lang="en-US" altLang="zh-CN" sz="3600" b="1" dirty="0">
              <a:solidFill>
                <a:schemeClr val="bg1"/>
              </a:solidFill>
              <a:latin typeface="+mn-ea"/>
            </a:endParaRPr>
          </a:p>
          <a:p>
            <a:endParaRPr lang="en-US" altLang="zh-CN" sz="3600" b="1" dirty="0">
              <a:solidFill>
                <a:schemeClr val="bg1"/>
              </a:solidFill>
              <a:latin typeface="+mn-ea"/>
            </a:endParaRPr>
          </a:p>
          <a:p>
            <a:endParaRPr lang="zh-CN" altLang="en-US" sz="3600" b="1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4" name="图片 13" descr="2061799361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1892" y="666750"/>
            <a:ext cx="3784308" cy="3695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76600" y="1809750"/>
            <a:ext cx="5867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latin typeface="+mj-ea"/>
                <a:ea typeface="+mj-ea"/>
              </a:rPr>
              <a:t>退伍老兵王玉齐的家国情怀</a:t>
            </a:r>
            <a:endParaRPr lang="en-US" altLang="zh-CN" sz="3600" b="1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zh-CN" sz="2000" b="1" dirty="0">
                <a:solidFill>
                  <a:schemeClr val="bg1"/>
                </a:solidFill>
                <a:latin typeface="+mj-ea"/>
                <a:ea typeface="+mj-ea"/>
              </a:rPr>
              <a:t>  </a:t>
            </a:r>
            <a:endParaRPr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r>
              <a:rPr lang="en-US" altLang="zh-CN" sz="2000" b="1" dirty="0">
                <a:solidFill>
                  <a:schemeClr val="bg1"/>
                </a:solidFill>
                <a:latin typeface="+mj-ea"/>
                <a:ea typeface="+mj-ea"/>
              </a:rPr>
              <a:t>                                ——</a:t>
            </a:r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泗洪县广播电视台</a:t>
            </a:r>
            <a:endParaRPr lang="zh-CN" altLang="en-US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4" name="配乐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789930" y="3340735"/>
            <a:ext cx="453390" cy="474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3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09600" y="1885950"/>
            <a:ext cx="2573866" cy="1447800"/>
          </a:xfrm>
          <a:prstGeom prst="rect">
            <a:avLst/>
          </a:prstGeom>
        </p:spPr>
      </p:pic>
      <p:pic>
        <p:nvPicPr>
          <p:cNvPr id="11" name="图片 10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3486150"/>
            <a:ext cx="2590799" cy="1447800"/>
          </a:xfrm>
          <a:prstGeom prst="rect">
            <a:avLst/>
          </a:prstGeom>
        </p:spPr>
      </p:pic>
      <p:sp>
        <p:nvSpPr>
          <p:cNvPr id="12" name="右箭头 11"/>
          <p:cNvSpPr/>
          <p:nvPr/>
        </p:nvSpPr>
        <p:spPr>
          <a:xfrm>
            <a:off x="3657600" y="742950"/>
            <a:ext cx="762000" cy="30480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>
            <a:off x="4648200" y="666750"/>
            <a:ext cx="39624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积攒几年的退伍老兵补助金和养老金</a:t>
            </a:r>
            <a:endParaRPr lang="zh-CN" altLang="en-US" b="1" dirty="0"/>
          </a:p>
        </p:txBody>
      </p:sp>
      <p:sp>
        <p:nvSpPr>
          <p:cNvPr id="14" name="右箭头 13"/>
          <p:cNvSpPr/>
          <p:nvPr/>
        </p:nvSpPr>
        <p:spPr>
          <a:xfrm>
            <a:off x="3657600" y="2495550"/>
            <a:ext cx="762000" cy="3048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4648200" y="2343150"/>
            <a:ext cx="39624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最值钱的电器就是一台老式电视机</a:t>
            </a:r>
            <a:endParaRPr lang="zh-CN" altLang="en-US" b="1" dirty="0"/>
          </a:p>
        </p:txBody>
      </p:sp>
      <p:sp>
        <p:nvSpPr>
          <p:cNvPr id="18" name="右箭头 17"/>
          <p:cNvSpPr/>
          <p:nvPr/>
        </p:nvSpPr>
        <p:spPr>
          <a:xfrm>
            <a:off x="3657600" y="4095750"/>
            <a:ext cx="762000" cy="304800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圆角矩形 18"/>
          <p:cNvSpPr/>
          <p:nvPr/>
        </p:nvSpPr>
        <p:spPr>
          <a:xfrm>
            <a:off x="4648200" y="3943350"/>
            <a:ext cx="3962400" cy="533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清贫的生活环境</a:t>
            </a:r>
            <a:endParaRPr lang="zh-CN" altLang="en-US" b="1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10553"/>
            <a:ext cx="2573866" cy="15229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219200" y="285750"/>
            <a:ext cx="6629400" cy="4154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</a:rPr>
              <a:t>得到儿女们的理解与支持</a:t>
            </a:r>
            <a:endParaRPr lang="zh-CN" altLang="en-US" sz="2100" b="1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98442"/>
            <a:ext cx="3420532" cy="19240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23" y="800893"/>
            <a:ext cx="3420532" cy="19240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08902"/>
            <a:ext cx="3417577" cy="21814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68" y="2724943"/>
            <a:ext cx="3420532" cy="21654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219200" y="285750"/>
            <a:ext cx="6629400" cy="4154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</a:rPr>
              <a:t>揭秘老人真实身份的融媒体新闻</a:t>
            </a:r>
            <a:endParaRPr lang="zh-CN" altLang="en-US" sz="2100" b="1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846446"/>
            <a:ext cx="7162800" cy="4029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219200" y="285750"/>
            <a:ext cx="6629400" cy="3693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</a:rPr>
              <a:t>新闻通过各大融媒体平台传播后，老人事迹迅速在网上走红。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338" y="2832356"/>
            <a:ext cx="2479147" cy="19171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237" y="886303"/>
            <a:ext cx="2491201" cy="1870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86303"/>
            <a:ext cx="2018528" cy="386325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965" y="886303"/>
            <a:ext cx="2011257" cy="3863251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872" y="886303"/>
            <a:ext cx="2018528" cy="3863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71550"/>
            <a:ext cx="3048000" cy="2224249"/>
          </a:xfrm>
          <a:prstGeom prst="rect">
            <a:avLst/>
          </a:prstGeom>
        </p:spPr>
      </p:pic>
      <p:pic>
        <p:nvPicPr>
          <p:cNvPr id="11" name="图片 10" descr="1d7ae9a103514b8e8cdaa812bbeddf5a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0" y="209551"/>
            <a:ext cx="2362200" cy="1524000"/>
          </a:xfrm>
          <a:prstGeom prst="rect">
            <a:avLst/>
          </a:prstGeom>
        </p:spPr>
      </p:pic>
      <p:pic>
        <p:nvPicPr>
          <p:cNvPr id="12" name="图片 11" descr="830593966f494070bdd39b38f94f6175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00800" y="1733550"/>
            <a:ext cx="2362200" cy="1714500"/>
          </a:xfrm>
          <a:prstGeom prst="rect">
            <a:avLst/>
          </a:prstGeom>
        </p:spPr>
      </p:pic>
      <p:pic>
        <p:nvPicPr>
          <p:cNvPr id="13" name="图片 12" descr="df1e736b690347dea977734b3667c35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3731" y="3409950"/>
            <a:ext cx="2359269" cy="1524000"/>
          </a:xfrm>
          <a:prstGeom prst="rect">
            <a:avLst/>
          </a:prstGeom>
        </p:spPr>
      </p:pic>
      <p:pic>
        <p:nvPicPr>
          <p:cNvPr id="16" name="图片 15" descr="62a069706542499ca95ae05045dc24fa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243" y="209550"/>
            <a:ext cx="2478157" cy="1676400"/>
          </a:xfrm>
          <a:prstGeom prst="rect">
            <a:avLst/>
          </a:prstGeom>
        </p:spPr>
      </p:pic>
      <p:pic>
        <p:nvPicPr>
          <p:cNvPr id="18" name="图片 17" descr="7033fa130fda4dc1ab2a884b1f2a3986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1243" y="1733550"/>
            <a:ext cx="2478157" cy="1676400"/>
          </a:xfrm>
          <a:prstGeom prst="rect">
            <a:avLst/>
          </a:prstGeom>
        </p:spPr>
      </p:pic>
      <p:pic>
        <p:nvPicPr>
          <p:cNvPr id="23" name="图片 22" descr="b1ead44a03ee4f23ba99347f959bdc39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" y="3284443"/>
            <a:ext cx="2514600" cy="164950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038753" y="3294043"/>
            <a:ext cx="305724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</a:rPr>
              <a:t>爱心人士支援抗疫</a:t>
            </a:r>
            <a:endParaRPr lang="en-US" altLang="zh-CN" sz="2800" b="1" dirty="0">
              <a:solidFill>
                <a:schemeClr val="bg1"/>
              </a:solidFill>
            </a:endParaRPr>
          </a:p>
          <a:p>
            <a:r>
              <a:rPr lang="zh-CN" altLang="en-US" sz="2800" b="1" dirty="0">
                <a:solidFill>
                  <a:schemeClr val="bg1"/>
                </a:solidFill>
              </a:rPr>
              <a:t>慷慨解囊捐资捐物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03" y="1352550"/>
            <a:ext cx="2525897" cy="184324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429000" y="3463644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爱心人士支援抗疫</a:t>
            </a:r>
            <a:endParaRPr lang="en-US" altLang="zh-CN" sz="2000" b="1" dirty="0">
              <a:solidFill>
                <a:schemeClr val="bg1"/>
              </a:solidFill>
            </a:endParaRPr>
          </a:p>
          <a:p>
            <a:r>
              <a:rPr lang="zh-CN" altLang="en-US" sz="2000" b="1" dirty="0">
                <a:solidFill>
                  <a:schemeClr val="bg1"/>
                </a:solidFill>
              </a:rPr>
              <a:t>慷慨解囊捐资捐物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2938906"/>
            <a:ext cx="3124200" cy="17573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359" y="349761"/>
            <a:ext cx="3124201" cy="175736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45" y="514350"/>
            <a:ext cx="3029255" cy="40390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65443"/>
            <a:ext cx="3217333" cy="31840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80" y="323850"/>
            <a:ext cx="3142573" cy="21717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258" y="2571749"/>
            <a:ext cx="3217333" cy="21717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93" y="2647950"/>
            <a:ext cx="3144107" cy="21336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648" y="285750"/>
            <a:ext cx="3217333" cy="21717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 rot="596534">
            <a:off x="4162888" y="1727359"/>
            <a:ext cx="1026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spc="-300" dirty="0">
                <a:solidFill>
                  <a:schemeClr val="bg1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众志成城</a:t>
            </a:r>
            <a:endParaRPr lang="en-US" altLang="zh-CN" b="1" spc="-300" dirty="0">
              <a:solidFill>
                <a:schemeClr val="bg1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  <a:p>
            <a:r>
              <a:rPr lang="zh-CN" altLang="en-US" b="1" spc="-300" dirty="0">
                <a:solidFill>
                  <a:schemeClr val="bg1"/>
                </a:solidFill>
                <a:latin typeface="汉仪尚巍手书W" panose="00020600040101010101" pitchFamily="18" charset="-122"/>
                <a:ea typeface="汉仪尚巍手书W" panose="00020600040101010101" pitchFamily="18" charset="-122"/>
              </a:rPr>
              <a:t>共克时艰</a:t>
            </a:r>
            <a:endParaRPr lang="zh-CN" altLang="en-US" b="1" spc="-300" dirty="0">
              <a:solidFill>
                <a:schemeClr val="bg1"/>
              </a:solidFill>
              <a:latin typeface="汉仪尚巍手书W" panose="00020600040101010101" pitchFamily="18" charset="-122"/>
              <a:ea typeface="汉仪尚巍手书W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4677593" cy="46291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 rot="816638">
            <a:off x="2139470" y="1949156"/>
            <a:ext cx="2021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+mn-ea"/>
              </a:rPr>
              <a:t>战胜病毒</a:t>
            </a:r>
            <a:endParaRPr lang="zh-CN" altLang="en-US" sz="2800" b="1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4" name="组合 22"/>
          <p:cNvGrpSpPr/>
          <p:nvPr/>
        </p:nvGrpSpPr>
        <p:grpSpPr>
          <a:xfrm>
            <a:off x="4606121" y="2724150"/>
            <a:ext cx="3345888" cy="1091916"/>
            <a:chOff x="4800601" y="3538720"/>
            <a:chExt cx="3345888" cy="1091916"/>
          </a:xfrm>
        </p:grpSpPr>
        <p:sp>
          <p:nvSpPr>
            <p:cNvPr id="9" name="文本框 8"/>
            <p:cNvSpPr txBox="1"/>
            <p:nvPr/>
          </p:nvSpPr>
          <p:spPr>
            <a:xfrm rot="1154919">
              <a:off x="4813525" y="3743407"/>
              <a:ext cx="33329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000" dirty="0">
                  <a:solidFill>
                    <a:schemeClr val="bg1"/>
                  </a:solidFill>
                </a:rPr>
                <a:t>向前线的医护工作者们致敬!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直接箭头连接符 17"/>
            <p:cNvCxnSpPr/>
            <p:nvPr/>
          </p:nvCxnSpPr>
          <p:spPr>
            <a:xfrm flipH="1" flipV="1">
              <a:off x="4800601" y="3538720"/>
              <a:ext cx="3047999" cy="1091916"/>
            </a:xfrm>
            <a:prstGeom prst="straightConnector1">
              <a:avLst/>
            </a:prstGeom>
            <a:ln w="38100">
              <a:gradFill>
                <a:gsLst>
                  <a:gs pos="0">
                    <a:srgbClr val="FA2225"/>
                  </a:gs>
                  <a:gs pos="84000">
                    <a:schemeClr val="bg1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23"/>
          <p:cNvGrpSpPr/>
          <p:nvPr/>
        </p:nvGrpSpPr>
        <p:grpSpPr>
          <a:xfrm rot="19876136">
            <a:off x="4875416" y="1179720"/>
            <a:ext cx="3047999" cy="1091916"/>
            <a:chOff x="4883385" y="2551591"/>
            <a:chExt cx="3047999" cy="1091916"/>
          </a:xfrm>
        </p:grpSpPr>
        <p:sp>
          <p:nvSpPr>
            <p:cNvPr id="25" name="文本框 24"/>
            <p:cNvSpPr txBox="1"/>
            <p:nvPr/>
          </p:nvSpPr>
          <p:spPr>
            <a:xfrm rot="1152787">
              <a:off x="4940453" y="2670966"/>
              <a:ext cx="28200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</a:rPr>
                <a:t>向默默付出的人们致敬</a:t>
              </a:r>
              <a:r>
                <a:rPr lang="en-US" altLang="zh-CN" sz="2000" dirty="0">
                  <a:solidFill>
                    <a:schemeClr val="bg1"/>
                  </a:solidFill>
                </a:rPr>
                <a:t>!</a:t>
              </a:r>
              <a:endParaRPr lang="zh-CN" alt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26" name="直接箭头连接符 25"/>
            <p:cNvCxnSpPr/>
            <p:nvPr/>
          </p:nvCxnSpPr>
          <p:spPr>
            <a:xfrm flipH="1" flipV="1">
              <a:off x="4883385" y="2551591"/>
              <a:ext cx="3047999" cy="1091916"/>
            </a:xfrm>
            <a:prstGeom prst="straightConnector1">
              <a:avLst/>
            </a:prstGeom>
            <a:ln w="38100">
              <a:gradFill>
                <a:gsLst>
                  <a:gs pos="0">
                    <a:srgbClr val="FA2225"/>
                  </a:gs>
                  <a:gs pos="84000">
                    <a:schemeClr val="bg1"/>
                  </a:gs>
                </a:gsLst>
                <a:lin ang="5400000" scaled="1"/>
              </a:gra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90" y="701727"/>
            <a:ext cx="3483419" cy="3578422"/>
          </a:xfrm>
          <a:prstGeom prst="rect">
            <a:avLst/>
          </a:prstGeom>
        </p:spPr>
      </p:pic>
      <p:sp>
        <p:nvSpPr>
          <p:cNvPr id="37" name="圆角矩形 36"/>
          <p:cNvSpPr/>
          <p:nvPr/>
        </p:nvSpPr>
        <p:spPr>
          <a:xfrm>
            <a:off x="533400" y="819150"/>
            <a:ext cx="3276600" cy="16764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收款人：武汉市红十字会</a:t>
            </a:r>
            <a:endParaRPr lang="en-US" altLang="zh-CN" b="1" dirty="0"/>
          </a:p>
          <a:p>
            <a:pPr algn="ctr"/>
            <a:endParaRPr lang="en-US" altLang="zh-CN" b="1" dirty="0"/>
          </a:p>
          <a:p>
            <a:r>
              <a:rPr lang="zh-CN" altLang="en-US" b="1" dirty="0"/>
              <a:t>   捐款人：      退伍老兵</a:t>
            </a:r>
            <a:endParaRPr lang="zh-CN" altLang="en-US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95550"/>
            <a:ext cx="3550304" cy="2438400"/>
          </a:xfrm>
          <a:prstGeom prst="rect">
            <a:avLst/>
          </a:prstGeom>
        </p:spPr>
      </p:pic>
      <p:sp>
        <p:nvSpPr>
          <p:cNvPr id="33" name="下箭头 32"/>
          <p:cNvSpPr/>
          <p:nvPr/>
        </p:nvSpPr>
        <p:spPr>
          <a:xfrm>
            <a:off x="6096000" y="4019550"/>
            <a:ext cx="228600" cy="30480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5029200" y="3790950"/>
            <a:ext cx="24384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4724400" y="1352550"/>
            <a:ext cx="8382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右箭头 35"/>
          <p:cNvSpPr/>
          <p:nvPr/>
        </p:nvSpPr>
        <p:spPr>
          <a:xfrm flipH="1">
            <a:off x="3810000" y="1428750"/>
            <a:ext cx="685800" cy="304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圆角矩形 37"/>
          <p:cNvSpPr/>
          <p:nvPr/>
        </p:nvSpPr>
        <p:spPr>
          <a:xfrm>
            <a:off x="3505200" y="4400550"/>
            <a:ext cx="5486400" cy="457200"/>
          </a:xfrm>
          <a:prstGeom prst="roundRect">
            <a:avLst>
              <a:gd name="adj" fmla="val 0"/>
            </a:avLst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抗击疫情捐款，一位来自泗洪县上塘镇的退役老兵</a:t>
            </a:r>
            <a:endParaRPr lang="zh-CN" altLang="en-US" b="1" dirty="0"/>
          </a:p>
        </p:txBody>
      </p:sp>
      <p:sp>
        <p:nvSpPr>
          <p:cNvPr id="10" name="矩形 9"/>
          <p:cNvSpPr/>
          <p:nvPr/>
        </p:nvSpPr>
        <p:spPr>
          <a:xfrm>
            <a:off x="5867400" y="1047750"/>
            <a:ext cx="762000" cy="3048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右箭头 35"/>
          <p:cNvSpPr/>
          <p:nvPr/>
        </p:nvSpPr>
        <p:spPr>
          <a:xfrm rot="5400000" flipH="1">
            <a:off x="6057900" y="666750"/>
            <a:ext cx="457200" cy="304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36"/>
          <p:cNvSpPr/>
          <p:nvPr/>
        </p:nvSpPr>
        <p:spPr>
          <a:xfrm>
            <a:off x="5334000" y="231407"/>
            <a:ext cx="2133600" cy="354531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/>
              <a:t>汇款金额：</a:t>
            </a:r>
            <a:r>
              <a:rPr lang="en-US" altLang="zh-CN" b="1" dirty="0"/>
              <a:t>9900</a:t>
            </a:r>
            <a:r>
              <a:rPr lang="zh-CN" altLang="en-US" b="1" dirty="0"/>
              <a:t>元</a:t>
            </a:r>
            <a:endParaRPr lang="en-US" altLang="zh-CN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352800" y="1885951"/>
            <a:ext cx="57912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3600" b="1" dirty="0">
              <a:solidFill>
                <a:schemeClr val="bg1"/>
              </a:solidFill>
              <a:latin typeface="+mn-ea"/>
            </a:endParaRPr>
          </a:p>
          <a:p>
            <a:endParaRPr lang="en-US" altLang="zh-CN" sz="3600" b="1" dirty="0">
              <a:solidFill>
                <a:schemeClr val="bg1"/>
              </a:solidFill>
              <a:latin typeface="+mn-ea"/>
            </a:endParaRPr>
          </a:p>
          <a:p>
            <a:endParaRPr lang="en-US" altLang="zh-CN" sz="3600" b="1" dirty="0">
              <a:solidFill>
                <a:schemeClr val="bg1"/>
              </a:solidFill>
              <a:latin typeface="+mn-ea"/>
            </a:endParaRPr>
          </a:p>
          <a:p>
            <a:endParaRPr lang="zh-CN" altLang="en-US" sz="36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文本框 9"/>
          <p:cNvSpPr txBox="1"/>
          <p:nvPr/>
        </p:nvSpPr>
        <p:spPr>
          <a:xfrm>
            <a:off x="1219200" y="285750"/>
            <a:ext cx="6629400" cy="4154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</a:rPr>
              <a:t>老人捐款背后的细节</a:t>
            </a:r>
            <a:endParaRPr lang="zh-CN" altLang="en-US" sz="2100" b="1" dirty="0">
              <a:solidFill>
                <a:schemeClr val="bg1"/>
              </a:solidFill>
            </a:endParaRPr>
          </a:p>
        </p:txBody>
      </p:sp>
      <p:pic>
        <p:nvPicPr>
          <p:cNvPr id="6" name="图片 5" descr="微信图片_20200826095709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200400" y="971550"/>
            <a:ext cx="2753110" cy="1524000"/>
          </a:xfrm>
          <a:prstGeom prst="rect">
            <a:avLst/>
          </a:prstGeom>
        </p:spPr>
      </p:pic>
      <p:sp>
        <p:nvSpPr>
          <p:cNvPr id="7" name="圆角矩形 11"/>
          <p:cNvSpPr/>
          <p:nvPr/>
        </p:nvSpPr>
        <p:spPr>
          <a:xfrm>
            <a:off x="914400" y="3028950"/>
            <a:ext cx="7010400" cy="144780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/>
              <a:t>       2020</a:t>
            </a:r>
            <a:r>
              <a:rPr lang="zh-CN" altLang="en-US" b="1" dirty="0"/>
              <a:t>年</a:t>
            </a:r>
            <a:r>
              <a:rPr lang="en-US" altLang="zh-CN" b="1" dirty="0"/>
              <a:t>2</a:t>
            </a:r>
            <a:r>
              <a:rPr lang="zh-CN" altLang="en-US" b="1" dirty="0"/>
              <a:t>月</a:t>
            </a:r>
            <a:r>
              <a:rPr lang="en-US" altLang="zh-CN" b="1" dirty="0"/>
              <a:t>1</a:t>
            </a:r>
            <a:r>
              <a:rPr lang="zh-CN" altLang="en-US" b="1" dirty="0"/>
              <a:t>日上午，一名</a:t>
            </a:r>
            <a:r>
              <a:rPr lang="en-US" altLang="zh-CN" b="1" dirty="0"/>
              <a:t>70</a:t>
            </a:r>
            <a:r>
              <a:rPr lang="zh-CN" altLang="en-US" b="1" dirty="0"/>
              <a:t>多岁的老人来到泗洪县上塘镇邮储支行，向工作人员表示，他要向武汉捐款，为武汉防控疫情尽自己的一份力量，老人从口袋中掏出一沓陈旧的现金，一共</a:t>
            </a:r>
            <a:r>
              <a:rPr lang="en-US" altLang="zh-CN" b="1" dirty="0"/>
              <a:t>10000</a:t>
            </a:r>
            <a:r>
              <a:rPr lang="zh-CN" altLang="en-US" b="1" dirty="0"/>
              <a:t>元。</a:t>
            </a:r>
            <a:endParaRPr lang="zh-CN" altLang="en-US" b="1" dirty="0"/>
          </a:p>
        </p:txBody>
      </p:sp>
      <p:pic>
        <p:nvPicPr>
          <p:cNvPr id="8" name="图片 7" descr="微信图片_202008260949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971550"/>
            <a:ext cx="2743200" cy="1524000"/>
          </a:xfrm>
          <a:prstGeom prst="rect">
            <a:avLst/>
          </a:prstGeom>
        </p:spPr>
      </p:pic>
      <p:pic>
        <p:nvPicPr>
          <p:cNvPr id="9" name="图片 8" descr="827ef1d95eb4597e52f9a596f63985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971550"/>
            <a:ext cx="2743200" cy="1524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219200" y="285750"/>
            <a:ext cx="6629400" cy="4154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</a:rPr>
              <a:t>不留姓名，匿名为退伍老兵</a:t>
            </a:r>
            <a:endParaRPr lang="zh-CN" altLang="en-US" sz="2100" b="1" dirty="0">
              <a:solidFill>
                <a:schemeClr val="bg1"/>
              </a:solidFill>
            </a:endParaRPr>
          </a:p>
        </p:txBody>
      </p:sp>
      <p:pic>
        <p:nvPicPr>
          <p:cNvPr id="9" name="图片 8" descr="微信图片_20200826094906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200400" y="1123950"/>
            <a:ext cx="2743200" cy="1524000"/>
          </a:xfrm>
          <a:prstGeom prst="rect">
            <a:avLst/>
          </a:prstGeom>
        </p:spPr>
      </p:pic>
      <p:pic>
        <p:nvPicPr>
          <p:cNvPr id="10" name="图片 9" descr="微信图片_202008260949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1123950"/>
            <a:ext cx="2743200" cy="1524000"/>
          </a:xfrm>
          <a:prstGeom prst="rect">
            <a:avLst/>
          </a:prstGeom>
        </p:spPr>
      </p:pic>
      <p:pic>
        <p:nvPicPr>
          <p:cNvPr id="11" name="图片 10" descr="微信图片_202008260949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123950"/>
            <a:ext cx="2743200" cy="1524000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838200" y="3181350"/>
            <a:ext cx="7010400" cy="1447800"/>
          </a:xfrm>
          <a:prstGeom prst="roundRect">
            <a:avLst/>
          </a:prstGeom>
          <a:solidFill>
            <a:schemeClr val="accent1">
              <a:lumMod val="40000"/>
              <a:lumOff val="6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b="1" dirty="0"/>
              <a:t>       </a:t>
            </a:r>
            <a:r>
              <a:rPr lang="zh-CN" altLang="en-US" b="1" dirty="0"/>
              <a:t>依据银行规定，超过</a:t>
            </a:r>
            <a:r>
              <a:rPr lang="en-US" altLang="zh-CN" b="1" dirty="0"/>
              <a:t>10000</a:t>
            </a:r>
            <a:r>
              <a:rPr lang="zh-CN" altLang="en-US" b="1" dirty="0"/>
              <a:t>元的汇款必须实名，老人无奈之下，将自己省吃俭用积攒下来的养老钱，降额捐款</a:t>
            </a:r>
            <a:r>
              <a:rPr lang="en-US" altLang="zh-CN" b="1" dirty="0"/>
              <a:t>9900</a:t>
            </a:r>
            <a:r>
              <a:rPr lang="zh-CN" altLang="en-US" b="1" dirty="0"/>
              <a:t>元，署名退伍老兵。</a:t>
            </a:r>
            <a:endParaRPr lang="zh-CN" alt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826091943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297135" y="895350"/>
            <a:ext cx="6473529" cy="3962400"/>
          </a:xfrm>
          <a:prstGeom prst="rect">
            <a:avLst/>
          </a:prstGeom>
        </p:spPr>
      </p:pic>
      <p:sp>
        <p:nvSpPr>
          <p:cNvPr id="6" name="文本框 9"/>
          <p:cNvSpPr txBox="1"/>
          <p:nvPr/>
        </p:nvSpPr>
        <p:spPr>
          <a:xfrm>
            <a:off x="1219200" y="285750"/>
            <a:ext cx="6629400" cy="4154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</a:rPr>
              <a:t>寻找老兵的首篇融媒体新闻</a:t>
            </a:r>
            <a:endParaRPr lang="zh-CN" altLang="en-US" sz="2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257300" y="361950"/>
            <a:ext cx="6629400" cy="40011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zh-CN" sz="2000" b="1" dirty="0">
                <a:solidFill>
                  <a:schemeClr val="bg1"/>
                </a:solidFill>
              </a:rPr>
              <a:t>融媒体平台</a:t>
            </a:r>
            <a:r>
              <a:rPr lang="zh-CN" altLang="en-US" sz="2000" b="1" dirty="0">
                <a:solidFill>
                  <a:schemeClr val="bg1"/>
                </a:solidFill>
              </a:rPr>
              <a:t>共同传播此篇报道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543050"/>
            <a:ext cx="3124673" cy="2095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703" y="1543050"/>
            <a:ext cx="3228897" cy="2095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01" y="1552575"/>
            <a:ext cx="2095500" cy="2095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219200" y="285750"/>
            <a:ext cx="6629400" cy="4154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</a:rPr>
              <a:t>根据网友提供消息，找到这名老人</a:t>
            </a:r>
            <a:endParaRPr lang="zh-CN" altLang="en-US" sz="2100" b="1" dirty="0">
              <a:solidFill>
                <a:schemeClr val="bg1"/>
              </a:solidFill>
            </a:endParaRPr>
          </a:p>
        </p:txBody>
      </p:sp>
      <p:pic>
        <p:nvPicPr>
          <p:cNvPr id="10" name="图片 9" descr="73d805b99db6d28d412404f45adfbfa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742121" y="819150"/>
            <a:ext cx="2877879" cy="1885951"/>
          </a:xfrm>
          <a:prstGeom prst="rect">
            <a:avLst/>
          </a:prstGeom>
        </p:spPr>
      </p:pic>
      <p:pic>
        <p:nvPicPr>
          <p:cNvPr id="11" name="图片 10" descr="a81a1e45577528d743646699fa965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42121" y="2960795"/>
            <a:ext cx="2877879" cy="1885951"/>
          </a:xfrm>
          <a:prstGeom prst="rect">
            <a:avLst/>
          </a:prstGeom>
        </p:spPr>
      </p:pic>
      <p:pic>
        <p:nvPicPr>
          <p:cNvPr id="3" name="图片 2" descr="0489eacc7de450ce08a702d219c93c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819150"/>
            <a:ext cx="2895600" cy="190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952750"/>
            <a:ext cx="2895600" cy="1885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3"/>
          <p:cNvSpPr/>
          <p:nvPr/>
        </p:nvSpPr>
        <p:spPr>
          <a:xfrm>
            <a:off x="1019358" y="209550"/>
            <a:ext cx="7105283" cy="64633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 dirty="0">
                <a:solidFill>
                  <a:schemeClr val="bg1"/>
                </a:solidFill>
              </a:rPr>
              <a:t>      老人真名王玉齐，今年</a:t>
            </a:r>
            <a:r>
              <a:rPr lang="en-US" altLang="zh-CN" b="1" dirty="0">
                <a:solidFill>
                  <a:schemeClr val="bg1"/>
                </a:solidFill>
              </a:rPr>
              <a:t>79</a:t>
            </a:r>
            <a:r>
              <a:rPr lang="zh-CN" altLang="en-US" b="1" dirty="0">
                <a:solidFill>
                  <a:schemeClr val="bg1"/>
                </a:solidFill>
              </a:rPr>
              <a:t>岁，曾于</a:t>
            </a:r>
            <a:r>
              <a:rPr lang="en-US" altLang="zh-CN" b="1" dirty="0">
                <a:solidFill>
                  <a:schemeClr val="bg1"/>
                </a:solidFill>
              </a:rPr>
              <a:t>1965</a:t>
            </a:r>
            <a:r>
              <a:rPr lang="zh-CN" altLang="en-US" b="1" dirty="0">
                <a:solidFill>
                  <a:schemeClr val="bg1"/>
                </a:solidFill>
              </a:rPr>
              <a:t>年参军服役，</a:t>
            </a:r>
            <a:r>
              <a:rPr lang="en-US" altLang="zh-CN" b="1" dirty="0">
                <a:solidFill>
                  <a:schemeClr val="bg1"/>
                </a:solidFill>
              </a:rPr>
              <a:t>1970</a:t>
            </a:r>
            <a:r>
              <a:rPr lang="zh-CN" altLang="en-US" b="1" dirty="0">
                <a:solidFill>
                  <a:schemeClr val="bg1"/>
                </a:solidFill>
              </a:rPr>
              <a:t>年退役。老人匿名“退伍军人”正是源于此。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2" name="王玉齐同期终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1"/>
              </p:ext>
            </p:extLst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019175" y="1008380"/>
            <a:ext cx="6998970" cy="37680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9"/>
          <p:cNvSpPr txBox="1"/>
          <p:nvPr/>
        </p:nvSpPr>
        <p:spPr>
          <a:xfrm>
            <a:off x="1219200" y="285750"/>
            <a:ext cx="6629400" cy="4154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100" b="1" dirty="0">
                <a:solidFill>
                  <a:schemeClr val="bg1"/>
                </a:solidFill>
              </a:rPr>
              <a:t>老人匿名捐款，还有一份对家庭的考虑</a:t>
            </a:r>
            <a:endParaRPr lang="zh-CN" altLang="en-US" sz="2100" b="1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785" y="742950"/>
            <a:ext cx="3276600" cy="21198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85" y="742949"/>
            <a:ext cx="3239015" cy="211987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385" y="2862828"/>
            <a:ext cx="3236800" cy="208757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86" y="2835852"/>
            <a:ext cx="3352800" cy="2114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heme/theme1.xml><?xml version="1.0" encoding="utf-8"?>
<a:theme xmlns:a="http://schemas.openxmlformats.org/drawingml/2006/main" name="Office 主题">
  <a:themeElements>
    <a:clrScheme name="自定义 98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C00000"/>
      </a:accent1>
      <a:accent2>
        <a:srgbClr val="FFC000"/>
      </a:accent2>
      <a:accent3>
        <a:srgbClr val="C00000"/>
      </a:accent3>
      <a:accent4>
        <a:srgbClr val="FFC000"/>
      </a:accent4>
      <a:accent5>
        <a:srgbClr val="C00000"/>
      </a:accent5>
      <a:accent6>
        <a:srgbClr val="FFC000"/>
      </a:accent6>
      <a:hlink>
        <a:srgbClr val="C00000"/>
      </a:hlink>
      <a:folHlink>
        <a:srgbClr val="FFC000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578</Words>
  <Application>WPS 演示</Application>
  <PresentationFormat>全屏显示(16:9)</PresentationFormat>
  <Paragraphs>65</Paragraphs>
  <Slides>17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Arial</vt:lpstr>
      <vt:lpstr>宋体</vt:lpstr>
      <vt:lpstr>Wingdings</vt:lpstr>
      <vt:lpstr>汉仪尚巍手书W</vt:lpstr>
      <vt:lpstr>微软雅黑</vt:lpstr>
      <vt:lpstr>Arial Unicode MS</vt:lpstr>
      <vt:lpstr>Arial Black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86138</cp:lastModifiedBy>
  <cp:revision>5</cp:revision>
  <dcterms:created xsi:type="dcterms:W3CDTF">2020-02-22T03:07:00Z</dcterms:created>
  <dcterms:modified xsi:type="dcterms:W3CDTF">2020-09-10T12:23:11Z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2052-11.1.0.9912</vt:lpwstr>
  </property>
</Properties>
</file>